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51" r:id="rId5"/>
  </p:sldMasterIdLst>
  <p:notesMasterIdLst>
    <p:notesMasterId r:id="rId21"/>
  </p:notesMasterIdLst>
  <p:handoutMasterIdLst>
    <p:handoutMasterId r:id="rId22"/>
  </p:handoutMasterIdLst>
  <p:sldIdLst>
    <p:sldId id="256" r:id="rId6"/>
    <p:sldId id="864" r:id="rId7"/>
    <p:sldId id="866" r:id="rId8"/>
    <p:sldId id="1072" r:id="rId9"/>
    <p:sldId id="956" r:id="rId10"/>
    <p:sldId id="971" r:id="rId11"/>
    <p:sldId id="2147376608" r:id="rId12"/>
    <p:sldId id="2147376611" r:id="rId13"/>
    <p:sldId id="2147376606" r:id="rId14"/>
    <p:sldId id="2147376609" r:id="rId15"/>
    <p:sldId id="2147376607" r:id="rId16"/>
    <p:sldId id="2147376612" r:id="rId17"/>
    <p:sldId id="2147376610" r:id="rId18"/>
    <p:sldId id="2147376603" r:id="rId19"/>
    <p:sldId id="2147376475" r:id="rId20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380BE1-F265-4F46-990F-F3868AD42D80}" v="17" dt="2023-09-13T19:37:58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4026" y="66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FF2B3-6017-4BA9-B201-40A6BE381D44}" type="datetime1">
              <a:rPr lang="en-US" smtClean="0"/>
              <a:t>9/14/2023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421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1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A12ED-F32A-47F0-AB5B-DA049A49CEC4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1765A-0D84-4EC7-98CA-E117C72F023E}" type="datetime1">
              <a:rPr lang="en-US" smtClean="0"/>
              <a:t>9/14/2023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1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1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EA3F3-7F60-4372-AD96-0BFBCD79137E}" type="slidenum">
              <a:rPr lang="en-ZA" smtClean="0"/>
              <a:pPr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228600" y="1219200"/>
            <a:ext cx="1524000" cy="137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5799" r="18813"/>
          <a:stretch>
            <a:fillRect/>
          </a:stretch>
        </p:blipFill>
        <p:spPr bwMode="auto">
          <a:xfrm flipH="1">
            <a:off x="228600" y="2743200"/>
            <a:ext cx="1524000" cy="133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4" cstate="print"/>
          <a:srcRect l="11563" r="32932" b="27168"/>
          <a:stretch>
            <a:fillRect/>
          </a:stretch>
        </p:blipFill>
        <p:spPr bwMode="auto">
          <a:xfrm>
            <a:off x="228600" y="4267200"/>
            <a:ext cx="156754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 userDrawn="1"/>
        </p:nvCxnSpPr>
        <p:spPr>
          <a:xfrm>
            <a:off x="2514600" y="2667000"/>
            <a:ext cx="64008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514600" y="4191000"/>
            <a:ext cx="64008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NDOH Logo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52400" y="5890664"/>
            <a:ext cx="2286000" cy="824484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5791200"/>
            <a:ext cx="9144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 - NDP - Full colour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943271" y="5859354"/>
            <a:ext cx="1048329" cy="9937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8590" y="245939"/>
            <a:ext cx="8555868" cy="740570"/>
          </a:xfrm>
          <a:prstGeom prst="rect">
            <a:avLst/>
          </a:prstGeom>
        </p:spPr>
        <p:txBody>
          <a:bodyPr anchor="ctr"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8293" y="1277840"/>
            <a:ext cx="8634487" cy="4672110"/>
          </a:xfrm>
          <a:prstGeom prst="rect">
            <a:avLst/>
          </a:prstGeom>
        </p:spPr>
        <p:txBody>
          <a:bodyPr/>
          <a:lstStyle>
            <a:lvl1pPr>
              <a:defRPr sz="6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17910" indent="-160735">
              <a:buFont typeface="Courier New" panose="02070309020205020404" pitchFamily="49" charset="0"/>
              <a:buChar char="o"/>
              <a:defRPr sz="6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6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6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6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925242" y="6026664"/>
            <a:ext cx="6967538" cy="642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45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45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45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45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ZA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03E9816-8051-401A-9174-41B50B4B4A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03E9816-8051-401A-9174-41B50B4B4A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58A6831B-62A4-4930-9F31-E0C0F1F6114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38" b="0" i="0" baseline="0" dirty="0">
              <a:latin typeface="Calibri" panose="020F0502020204030204" pitchFamily="34" charset="0"/>
              <a:ea typeface="Verdana" panose="020B060403050404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17E39F5A-4A2E-4989-B710-86AAC44B982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819964" y="6605736"/>
            <a:ext cx="324036" cy="252264"/>
          </a:xfrm>
          <a:prstGeom prst="rect">
            <a:avLst/>
          </a:prstGeom>
          <a:ln/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17EE79-33E5-4C4B-BAE3-E8DBEA3383C6}" type="slidenum">
              <a:rPr lang="en-ZA" sz="675" smtClean="0"/>
              <a:pPr/>
              <a:t>‹#›</a:t>
            </a:fld>
            <a:endParaRPr lang="en-ZA" sz="675" dirty="0"/>
          </a:p>
        </p:txBody>
      </p:sp>
    </p:spTree>
    <p:extLst>
      <p:ext uri="{BB962C8B-B14F-4D97-AF65-F5344CB8AC3E}">
        <p14:creationId xmlns:p14="http://schemas.microsoft.com/office/powerpoint/2010/main" val="353669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9144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4D16-0B40-65BF-76AD-3B060E67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534D9-A253-1F7A-62F4-1857D42D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A8F12-4E31-4FC4-3952-32554633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BD61F-D676-7E1B-4F83-C28E157B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6554A-3880-4E2A-B077-4DDBAF4B26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9391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8590" y="0"/>
            <a:ext cx="8555868" cy="1052736"/>
          </a:xfrm>
          <a:prstGeom prst="rect">
            <a:avLst/>
          </a:prstGeom>
        </p:spPr>
        <p:txBody>
          <a:bodyPr anchor="ctr"/>
          <a:lstStyle>
            <a:lvl1pPr algn="l">
              <a:defRPr sz="1800" b="1" u="sng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8292" y="1277840"/>
            <a:ext cx="8634487" cy="4672110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57213" indent="-214313">
              <a:buFont typeface="Courier New" panose="02070309020205020404" pitchFamily="49" charset="0"/>
              <a:buChar char="o"/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925241" y="6026664"/>
            <a:ext cx="6211155" cy="642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26"/>
          <p:cNvSpPr txBox="1">
            <a:spLocks noChangeArrowheads="1"/>
          </p:cNvSpPr>
          <p:nvPr/>
        </p:nvSpPr>
        <p:spPr>
          <a:xfrm>
            <a:off x="8819964" y="6605736"/>
            <a:ext cx="324036" cy="252264"/>
          </a:xfrm>
          <a:prstGeom prst="rect">
            <a:avLst/>
          </a:prstGeom>
          <a:ln/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EE79-33E5-4C4B-BAE3-E8DBEA3383C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481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Title and Content">
    <p:bg>
      <p:bgPr>
        <a:solidFill>
          <a:srgbClr val="005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1"/>
            <a:ext cx="9001001" cy="908721"/>
          </a:xfrm>
        </p:spPr>
        <p:txBody>
          <a:bodyPr/>
          <a:lstStyle>
            <a:lvl1pPr algn="ctr"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489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+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OH Logo.jpg">
            <a:extLst>
              <a:ext uri="{FF2B5EF4-FFF2-40B4-BE49-F238E27FC236}">
                <a16:creationId xmlns:a16="http://schemas.microsoft.com/office/drawing/2014/main" id="{74B94D33-B152-390E-A6FB-6EE6BAF44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26" y="5943602"/>
            <a:ext cx="1576646" cy="7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3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PEPFAR, CDC, AUR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9144000" cy="3570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DC6084D-C2A3-4F29-B9D7-A9CDD8EE23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5777" y="1027297"/>
            <a:ext cx="5310052" cy="914385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002060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090C4AE-3F79-4E1F-83EE-750ECAE65D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777" y="2328149"/>
            <a:ext cx="5310052" cy="3871112"/>
          </a:xfrm>
        </p:spPr>
        <p:txBody>
          <a:bodyPr>
            <a:normAutofit/>
          </a:bodyPr>
          <a:lstStyle>
            <a:lvl1pPr marL="342892" indent="-342892">
              <a:lnSpc>
                <a:spcPct val="120000"/>
              </a:lnSpc>
              <a:buClr>
                <a:srgbClr val="006699"/>
              </a:buClr>
              <a:buFont typeface="Lucida Grande"/>
              <a:buChar char="-"/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  <a:lvl2pPr marL="742931" indent="-285743">
              <a:lnSpc>
                <a:spcPct val="120000"/>
              </a:lnSpc>
              <a:buClr>
                <a:srgbClr val="F9AF33"/>
              </a:buClr>
              <a:buSzPct val="80000"/>
              <a:buFont typeface="Wingdings" charset="2"/>
              <a:buChar char="§"/>
              <a:defRPr sz="1400">
                <a:solidFill>
                  <a:schemeClr val="tx1"/>
                </a:solidFill>
                <a:latin typeface="Arial"/>
                <a:cs typeface="Arial"/>
              </a:defRPr>
            </a:lvl2pPr>
            <a:lvl3pPr marL="1142972" indent="-228594">
              <a:lnSpc>
                <a:spcPct val="120000"/>
              </a:lnSpc>
              <a:buClr>
                <a:srgbClr val="F9AF33"/>
              </a:buClr>
              <a:buFont typeface="Lucida Grande"/>
              <a:buChar char="-"/>
              <a:defRPr sz="1400">
                <a:solidFill>
                  <a:schemeClr val="tx1"/>
                </a:solidFill>
                <a:latin typeface="Arial"/>
                <a:cs typeface="Arial"/>
              </a:defRPr>
            </a:lvl3pPr>
            <a:lvl4pPr marL="1600160" indent="-228594">
              <a:lnSpc>
                <a:spcPct val="120000"/>
              </a:lnSpc>
              <a:buClr>
                <a:srgbClr val="F9AF33"/>
              </a:buClr>
              <a:buSzPct val="80000"/>
              <a:buFont typeface="Wingdings" charset="2"/>
              <a:buChar char="§"/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lnSpc>
                <a:spcPct val="120000"/>
              </a:lnSpc>
              <a:buClr>
                <a:srgbClr val="F9AF33"/>
              </a:buCl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NDOH Logo.jpg">
            <a:extLst>
              <a:ext uri="{FF2B5EF4-FFF2-40B4-BE49-F238E27FC236}">
                <a16:creationId xmlns:a16="http://schemas.microsoft.com/office/drawing/2014/main" id="{74B94D33-B152-390E-A6FB-6EE6BAF44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26" y="5943602"/>
            <a:ext cx="1576646" cy="7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589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>
          <a:xfrm>
            <a:off x="1" y="1"/>
            <a:ext cx="119063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8590" y="0"/>
            <a:ext cx="8555868" cy="1052736"/>
          </a:xfrm>
          <a:prstGeom prst="rect">
            <a:avLst/>
          </a:prstGeom>
        </p:spPr>
        <p:txBody>
          <a:bodyPr anchor="ctr"/>
          <a:lstStyle>
            <a:lvl1pPr algn="l">
              <a:defRPr sz="1800" b="1" u="sng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8293" y="1277840"/>
            <a:ext cx="8634487" cy="467211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57213" indent="-214313">
              <a:buFont typeface="Courier New" panose="02070309020205020404" pitchFamily="49" charset="0"/>
              <a:buChar char="o"/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925242" y="6026664"/>
            <a:ext cx="6211155" cy="642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26"/>
          <p:cNvSpPr txBox="1">
            <a:spLocks noChangeArrowheads="1"/>
          </p:cNvSpPr>
          <p:nvPr/>
        </p:nvSpPr>
        <p:spPr>
          <a:xfrm>
            <a:off x="8819964" y="6605736"/>
            <a:ext cx="324036" cy="252264"/>
          </a:xfrm>
          <a:prstGeom prst="rect">
            <a:avLst/>
          </a:prstGeom>
          <a:ln/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EE79-33E5-4C4B-BAE3-E8DBEA3383C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35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D073D2-E1FA-4772-8B9B-E9AF2EF97276}"/>
              </a:ext>
            </a:extLst>
          </p:cNvPr>
          <p:cNvSpPr/>
          <p:nvPr userDrawn="1"/>
        </p:nvSpPr>
        <p:spPr>
          <a:xfrm>
            <a:off x="0" y="1"/>
            <a:ext cx="9144000" cy="3570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6" hasCustomPrompt="1"/>
          </p:nvPr>
        </p:nvSpPr>
        <p:spPr>
          <a:xfrm>
            <a:off x="756091" y="1859220"/>
            <a:ext cx="6532439" cy="3439145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ALL CHARTS BLOCKS NEED TO BE RED, GREY OR YELLOW. CHART LINES NEED TO BE GREY. ALL TEXT IS WHITE. FONT ARIAL PT9.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8884D00-B659-4F50-98D4-8BB86F8710D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6091" y="947471"/>
            <a:ext cx="6547277" cy="6530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002060"/>
                </a:solidFill>
                <a:latin typeface="Arial Nova" panose="020B0504020202020204" pitchFamily="34" charset="0"/>
                <a:cs typeface="Arial Nova" panose="020B05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4212B-293B-40FA-80FA-0AA302575F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94528"/>
            <a:ext cx="8830491" cy="136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8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F7EE-937D-B72C-5909-7982868C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590DE-137A-9BF3-7E71-8E2F1A827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32CC9-7EB7-949E-AB64-826326B5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7C063-F2FB-34CC-07F1-07E812D9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23A8-DC19-BBF4-AAC6-3224E128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6554A-3880-4E2A-B077-4DDBAF4B26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9253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4D16-0B40-65BF-76AD-3B060E67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534D9-A253-1F7A-62F4-1857D42D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A8F12-4E31-4FC4-3952-32554633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BD61F-D676-7E1B-4F83-C28E157B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6554A-3880-4E2A-B077-4DDBAF4B26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86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A66B6-BCB8-4974-ACB6-D9C66CBAD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34CD8-7F9D-4DF3-871F-20314952E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CBF4C-2998-42D8-B017-B941E7BD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A1B46-4966-4038-BC5F-CDE3DD3A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A625F-8A9B-48A1-AC80-F88D0167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2BB6-71D5-41B0-B182-2AA1D7F70BD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084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9DE21-5DAA-4204-B423-28510684095B}" type="slidenum">
              <a:rPr lang="en-ZA" smtClean="0"/>
              <a:pPr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3" r:id="rId7"/>
    <p:sldLayoutId id="2147483664" r:id="rId8"/>
    <p:sldLayoutId id="2147483666" r:id="rId9"/>
    <p:sldLayoutId id="2147483667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DOH 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52400" y="5867400"/>
            <a:ext cx="2286000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7" cstate="print"/>
          <a:srcRect r="26000"/>
          <a:stretch>
            <a:fillRect/>
          </a:stretch>
        </p:blipFill>
        <p:spPr bwMode="auto">
          <a:xfrm>
            <a:off x="7341870" y="1"/>
            <a:ext cx="1184147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ogo - NDP - Full colour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087073" y="5835955"/>
            <a:ext cx="936104" cy="88737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A46065-72D1-D91C-08E4-8DEB73302814}"/>
              </a:ext>
            </a:extLst>
          </p:cNvPr>
          <p:cNvCxnSpPr/>
          <p:nvPr userDrawn="1"/>
        </p:nvCxnSpPr>
        <p:spPr>
          <a:xfrm>
            <a:off x="0" y="5791200"/>
            <a:ext cx="9144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1" r:id="rId2"/>
    <p:sldLayoutId id="2147483662" r:id="rId3"/>
    <p:sldLayoutId id="2147483665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10" Type="http://schemas.openxmlformats.org/officeDocument/2006/relationships/image" Target="../media/image27.emf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1752600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The use of bedaquiline in south </a:t>
            </a:r>
            <a:r>
              <a:rPr lang="en-GB" sz="2800" b="1" dirty="0" err="1"/>
              <a:t>africa</a:t>
            </a:r>
            <a:endParaRPr lang="en-GB" sz="2800" b="1" dirty="0"/>
          </a:p>
          <a:p>
            <a:r>
              <a:rPr lang="en-GB" sz="2800" b="1" dirty="0"/>
              <a:t> 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2741054"/>
            <a:ext cx="579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Prof. Norbert NDJEKA</a:t>
            </a:r>
          </a:p>
          <a:p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5D28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MD, DHSM (Wits),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5D28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MMed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5D28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(Fam Med) (MED), Dip HIV Man (CMSA), DSc  (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5D28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h.c.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5D28">
                    <a:lumMod val="90000"/>
                    <a:lumOff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(UCT)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Chief Director: TB Control &amp; Management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September 14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2023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0"/>
            <a:ext cx="7315200" cy="838200"/>
          </a:xfrm>
          <a:prstGeom prst="rect">
            <a:avLst/>
          </a:prstGeom>
        </p:spPr>
        <p:txBody>
          <a:bodyPr tIns="45720" rIns="91440" bIns="4572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23" descr="Large animated South African flag clip art for a white background">
            <a:extLst>
              <a:ext uri="{FF2B5EF4-FFF2-40B4-BE49-F238E27FC236}">
                <a16:creationId xmlns:a16="http://schemas.microsoft.com/office/drawing/2014/main" id="{5FC564AA-9D13-A84E-7CC4-A98EA112C2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79291"/>
            <a:ext cx="1295401" cy="97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2D5114-2177-1356-73AA-56E2DF614395}"/>
              </a:ext>
            </a:extLst>
          </p:cNvPr>
          <p:cNvSpPr txBox="1"/>
          <p:nvPr/>
        </p:nvSpPr>
        <p:spPr>
          <a:xfrm>
            <a:off x="467544" y="1628800"/>
            <a:ext cx="820891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400" b="0" i="0" u="none" strike="noStrike" baseline="0" dirty="0">
              <a:latin typeface="Times New Roman" panose="02020603050405020304" pitchFamily="18" charset="0"/>
            </a:endParaRPr>
          </a:p>
          <a:p>
            <a:pPr lvl="1"/>
            <a:endParaRPr lang="fr-FR" sz="1000" b="0" i="0" u="none" strike="noStrike" baseline="0" dirty="0">
              <a:latin typeface="Times New Roman" panose="02020603050405020304" pitchFamily="18" charset="0"/>
            </a:endParaRPr>
          </a:p>
          <a:p>
            <a:endParaRPr lang="fr-FR" sz="1000" b="0" i="0" u="none" strike="noStrike" baseline="0" dirty="0">
              <a:latin typeface="Times New Roman" panose="02020603050405020304" pitchFamily="18" charset="0"/>
            </a:endParaRPr>
          </a:p>
          <a:p>
            <a:pPr marR="2790" algn="ctr"/>
            <a:r>
              <a:rPr lang="en-US" sz="1200" b="1" i="0" u="none" strike="noStrike" baseline="0" dirty="0">
                <a:latin typeface="Calibri" panose="020F0502020204030204" pitchFamily="34" charset="0"/>
              </a:rPr>
              <a:t>Stop TB’s Global Drug Facility Announces Historic Price Reductions up to 55% for</a:t>
            </a:r>
          </a:p>
          <a:p>
            <a:pPr marR="2700" algn="ctr"/>
            <a:r>
              <a:rPr lang="en-US" sz="1200" b="1" i="0" u="none" strike="noStrike" baseline="0" dirty="0">
                <a:latin typeface="Calibri" panose="020F0502020204030204" pitchFamily="34" charset="0"/>
              </a:rPr>
              <a:t>Bedaquiline, a Life-Saving Drug to Treat Drug-Resistant TB</a:t>
            </a:r>
          </a:p>
          <a:p>
            <a:pPr marR="2790" algn="ctr"/>
            <a:r>
              <a:rPr lang="en-US" sz="1200" b="0" i="0" u="none" strike="noStrike" baseline="0" dirty="0">
                <a:latin typeface="Calibri" panose="020F0502020204030204" pitchFamily="34" charset="0"/>
              </a:rPr>
              <a:t>Treatment regimens for drug resistant TB will see a price drop up to 29%</a:t>
            </a:r>
          </a:p>
          <a:p>
            <a:pPr marR="2750" algn="ctr"/>
            <a:r>
              <a:rPr lang="en-US" sz="11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Embargoed until 10:00 EST / 16:00 CEST on Wednesday 30th August</a:t>
            </a:r>
          </a:p>
          <a:p>
            <a:r>
              <a:rPr lang="en-US" sz="1100" b="1" i="0" u="none" strike="noStrike" baseline="0" dirty="0">
                <a:latin typeface="Calibri" panose="020F0502020204030204" pitchFamily="34" charset="0"/>
              </a:rPr>
              <a:t>GENEVA, 30 August, 2023: </a:t>
            </a:r>
            <a:r>
              <a:rPr lang="en-US" sz="1100" b="0" i="0" u="none" strike="noStrike" baseline="0" dirty="0">
                <a:latin typeface="Calibri" panose="020F0502020204030204" pitchFamily="34" charset="0"/>
              </a:rPr>
              <a:t>The Stop TB Partnership’s Global Drug Facility (GDF) today announced</a:t>
            </a:r>
          </a:p>
          <a:p>
            <a:r>
              <a:rPr lang="en-US" sz="1100" b="0" i="0" u="none" strike="noStrike" baseline="0" dirty="0">
                <a:latin typeface="Calibri" panose="020F0502020204030204" pitchFamily="34" charset="0"/>
              </a:rPr>
              <a:t>price reductions up to 55% for bedaquiline, a critical drug used to treat drug-resistant TB (DR-TB).</a:t>
            </a:r>
          </a:p>
          <a:p>
            <a:pPr marR="4050"/>
            <a:r>
              <a:rPr lang="en-US" sz="1100" b="0" i="0" u="none" strike="noStrike" baseline="0" dirty="0">
                <a:latin typeface="Calibri" panose="020F0502020204030204" pitchFamily="34" charset="0"/>
              </a:rPr>
              <a:t>The new, reduced bedaquiline prices - secured through an open, competitive tender and valid through December 2024 - are as follows:</a:t>
            </a:r>
          </a:p>
          <a:p>
            <a:r>
              <a:rPr lang="en-US" sz="1100" b="0" i="0" u="none" strike="noStrike" baseline="0" dirty="0">
                <a:latin typeface="Calibri" panose="020F0502020204030204" pitchFamily="34" charset="0"/>
              </a:rPr>
              <a:t>Johnson &amp; Johnson: US$130 per 6-month treatment course</a:t>
            </a:r>
          </a:p>
          <a:p>
            <a:r>
              <a:rPr lang="en-US" sz="1100" b="0" i="0" u="none" strike="noStrike" baseline="0" dirty="0">
                <a:latin typeface="Calibri" panose="020F0502020204030204" pitchFamily="34" charset="0"/>
              </a:rPr>
              <a:t>Lupin: US$194 per 6-month treatment course</a:t>
            </a:r>
          </a:p>
        </p:txBody>
      </p:sp>
    </p:spTree>
    <p:extLst>
      <p:ext uri="{BB962C8B-B14F-4D97-AF65-F5344CB8AC3E}">
        <p14:creationId xmlns:p14="http://schemas.microsoft.com/office/powerpoint/2010/main" val="23268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6921-6D7E-A851-9DD0-146E8D35A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2C3D2-C8F3-2619-1839-6DB6D7923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36712"/>
            <a:ext cx="3449256" cy="4901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30186-555E-1AE9-A170-27D9AAF5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29369"/>
            <a:ext cx="3611301" cy="49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90B27-4AB0-5C63-271E-E5BCD65CE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129"/>
            <a:ext cx="9144000" cy="422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F02B5-4730-03B4-4247-7F0A44B6A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129"/>
            <a:ext cx="9144000" cy="422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811E-F578-0C6D-55F4-A9B517A1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92" y="0"/>
            <a:ext cx="712202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u="none" dirty="0">
                <a:solidFill>
                  <a:schemeClr val="accent6"/>
                </a:solidFill>
                <a:latin typeface="+mn-lt"/>
              </a:rPr>
              <a:t>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08473-E678-1353-1E84-60409EC98A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292" y="1331414"/>
            <a:ext cx="8634487" cy="4672110"/>
          </a:xfrm>
        </p:spPr>
        <p:txBody>
          <a:bodyPr/>
          <a:lstStyle/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Bedaquiline GDF price reduction was negotiated by Dr Aaron </a:t>
            </a:r>
            <a:r>
              <a:rPr lang="en-US" sz="1800" dirty="0" err="1">
                <a:latin typeface="+mn-lt"/>
              </a:rPr>
              <a:t>Motswaledi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The initial price was $ USD 750</a:t>
            </a:r>
          </a:p>
          <a:p>
            <a:r>
              <a:rPr lang="en-US" sz="1800" dirty="0">
                <a:latin typeface="+mn-lt"/>
              </a:rPr>
              <a:t>It was reduced to $ USD 400 in July 2028</a:t>
            </a:r>
          </a:p>
          <a:p>
            <a:r>
              <a:rPr lang="en-US" sz="1800" dirty="0">
                <a:latin typeface="+mn-lt"/>
              </a:rPr>
              <a:t>This was R 5,400 in RSA</a:t>
            </a:r>
          </a:p>
          <a:p>
            <a:r>
              <a:rPr lang="en-US" sz="1800" dirty="0">
                <a:latin typeface="+mn-lt"/>
              </a:rPr>
              <a:t>Prior to that the price was R 9,900</a:t>
            </a:r>
          </a:p>
          <a:p>
            <a:r>
              <a:rPr lang="en-US" sz="1800" dirty="0">
                <a:latin typeface="+mn-lt"/>
              </a:rPr>
              <a:t>Despite the R/$ exchange variation the price remained the same in Rands</a:t>
            </a:r>
          </a:p>
          <a:p>
            <a:r>
              <a:rPr lang="en-US" sz="1800" dirty="0">
                <a:latin typeface="+mn-lt"/>
              </a:rPr>
              <a:t>Recently the price increased to R 5,500 with effect from October 1</a:t>
            </a:r>
            <a:r>
              <a:rPr lang="en-US" sz="1800" baseline="30000" dirty="0">
                <a:latin typeface="+mn-lt"/>
              </a:rPr>
              <a:t>st</a:t>
            </a:r>
            <a:r>
              <a:rPr lang="en-US" sz="1800" dirty="0">
                <a:latin typeface="+mn-lt"/>
              </a:rPr>
              <a:t>, 2023</a:t>
            </a:r>
          </a:p>
          <a:p>
            <a:r>
              <a:rPr lang="en-US" sz="1800" dirty="0">
                <a:latin typeface="+mn-lt"/>
              </a:rPr>
              <a:t>The Affordable Medicines Cluster is working on this matter as well as the Competition Commission</a:t>
            </a:r>
          </a:p>
          <a:p>
            <a:endParaRPr lang="en-ZA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42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50B09-82D9-4B4F-AEA9-EFEA7A9A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9" y="2953839"/>
            <a:ext cx="9001001" cy="681541"/>
          </a:xfrm>
        </p:spPr>
        <p:txBody>
          <a:bodyPr/>
          <a:lstStyle/>
          <a:p>
            <a:r>
              <a:rPr lang="en-US" sz="6375" dirty="0">
                <a:latin typeface="Cochocib Script Latin Pro" panose="020B0604020202020204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237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439738" y="2057400"/>
            <a:ext cx="824706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201194" y="1592263"/>
            <a:ext cx="2741612" cy="4665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1201738"/>
            <a:r>
              <a:rPr lang="en-US" dirty="0"/>
              <a:t>BDQ Antibacterial Spectrum</a:t>
            </a:r>
            <a:endParaRPr lang="en-AU" dirty="0"/>
          </a:p>
        </p:txBody>
      </p:sp>
      <p:sp>
        <p:nvSpPr>
          <p:cNvPr id="734215" name="Text Box 7"/>
          <p:cNvSpPr txBox="1">
            <a:spLocks noChangeArrowheads="1"/>
          </p:cNvSpPr>
          <p:nvPr/>
        </p:nvSpPr>
        <p:spPr bwMode="auto">
          <a:xfrm>
            <a:off x="3227388" y="5789613"/>
            <a:ext cx="2741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AU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322638" y="1641475"/>
          <a:ext cx="2498725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ISIS/Draw Sketch" r:id="rId3" imgW="3622320" imgH="2364120" progId="">
                  <p:embed/>
                </p:oleObj>
              </mc:Choice>
              <mc:Fallback>
                <p:oleObj name="ISIS/Draw Sketch" r:id="rId3" imgW="3622320" imgH="2364120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2638" y="1641475"/>
                        <a:ext cx="2498725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796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9002C"/>
                                </a:gs>
                                <a:gs pos="100000">
                                  <a:srgbClr val="320009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292475" y="4187825"/>
          <a:ext cx="255905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Photo Editor Photo" r:id="rId5" imgW="7219048" imgH="5838095" progId="">
                  <p:embed/>
                </p:oleObj>
              </mc:Choice>
              <mc:Fallback>
                <p:oleObj name="Photo Editor Photo" r:id="rId5" imgW="7219048" imgH="5838095" progId="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475" y="4187825"/>
                        <a:ext cx="2559050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9002C"/>
                                </a:gs>
                                <a:gs pos="100000">
                                  <a:srgbClr val="320009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3" name="Text Box 17"/>
          <p:cNvSpPr txBox="1">
            <a:spLocks noChangeArrowheads="1"/>
          </p:cNvSpPr>
          <p:nvPr/>
        </p:nvSpPr>
        <p:spPr bwMode="auto">
          <a:xfrm>
            <a:off x="0" y="6580359"/>
            <a:ext cx="2779607" cy="277641"/>
          </a:xfrm>
          <a:prstGeom prst="rect">
            <a:avLst/>
          </a:prstGeom>
          <a:noFill/>
          <a:ln>
            <a:noFill/>
          </a:ln>
        </p:spPr>
        <p:txBody>
          <a:bodyPr wrap="none" lIns="92075" tIns="46038" rIns="92075" bIns="46038">
            <a:spAutoFit/>
          </a:bodyPr>
          <a:lstStyle>
            <a:lvl1pPr>
              <a:defRPr sz="1000" b="1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>
              <a:defRPr sz="1000" b="1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>
              <a:defRPr sz="1000" b="1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>
              <a:defRPr sz="1000" b="1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>
              <a:defRPr sz="1000" b="1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sz="1200" b="0" dirty="0" err="1">
                <a:solidFill>
                  <a:srgbClr val="000000"/>
                </a:solidFill>
              </a:rPr>
              <a:t>Andries</a:t>
            </a:r>
            <a:r>
              <a:rPr lang="en-AU" sz="1200" b="0" dirty="0">
                <a:solidFill>
                  <a:srgbClr val="000000"/>
                </a:solidFill>
              </a:rPr>
              <a:t> et al, Science 2005, 307, 223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8703" y="2250281"/>
            <a:ext cx="2667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Clr>
                <a:srgbClr val="969696"/>
              </a:buClr>
              <a:defRPr/>
            </a:pPr>
            <a:r>
              <a:rPr lang="en-US" b="1" dirty="0">
                <a:solidFill>
                  <a:srgbClr val="000000"/>
                </a:solidFill>
              </a:rPr>
              <a:t>MIC </a:t>
            </a:r>
            <a:r>
              <a:rPr lang="en-US" b="1" dirty="0">
                <a:solidFill>
                  <a:srgbClr val="000000"/>
                </a:solidFill>
                <a:sym typeface="Symbol" pitchFamily="18" charset="2"/>
              </a:rPr>
              <a:t></a:t>
            </a:r>
            <a:r>
              <a:rPr lang="en-US" b="1" dirty="0">
                <a:solidFill>
                  <a:srgbClr val="000000"/>
                </a:solidFill>
              </a:rPr>
              <a:t>4 </a:t>
            </a:r>
            <a:r>
              <a:rPr lang="en-US" b="1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="1" dirty="0">
                <a:solidFill>
                  <a:srgbClr val="000000"/>
                </a:solidFill>
                <a:sym typeface="Symbol" pitchFamily="18" charset="2"/>
              </a:rPr>
              <a:t>g/</a:t>
            </a:r>
            <a:r>
              <a:rPr lang="en-US" b="1" dirty="0" err="1">
                <a:solidFill>
                  <a:srgbClr val="000000"/>
                </a:solidFill>
                <a:sym typeface="Symbol" pitchFamily="18" charset="2"/>
              </a:rPr>
              <a:t>mL</a:t>
            </a: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H. pylori</a:t>
            </a: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Str. </a:t>
            </a:r>
            <a:r>
              <a:rPr lang="en-US" i="1" dirty="0" err="1">
                <a:solidFill>
                  <a:srgbClr val="000000"/>
                </a:solidFill>
              </a:rPr>
              <a:t>pyogenes</a:t>
            </a:r>
            <a:endParaRPr lang="en-US" i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St. </a:t>
            </a:r>
            <a:r>
              <a:rPr lang="en-US" i="1" dirty="0" err="1">
                <a:solidFill>
                  <a:srgbClr val="000000"/>
                </a:solidFill>
              </a:rPr>
              <a:t>aureus</a:t>
            </a:r>
            <a:endParaRPr lang="en-US" i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S. </a:t>
            </a:r>
            <a:r>
              <a:rPr lang="en-US" i="1" dirty="0" err="1">
                <a:solidFill>
                  <a:srgbClr val="000000"/>
                </a:solidFill>
              </a:rPr>
              <a:t>typhimurium</a:t>
            </a:r>
            <a:endParaRPr lang="en-US" i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S. </a:t>
            </a:r>
            <a:r>
              <a:rPr lang="en-US" i="1" dirty="0" err="1">
                <a:solidFill>
                  <a:srgbClr val="000000"/>
                </a:solidFill>
              </a:rPr>
              <a:t>pneumoniae</a:t>
            </a:r>
            <a:endParaRPr lang="en-US" i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E. coli</a:t>
            </a: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E. </a:t>
            </a:r>
            <a:r>
              <a:rPr lang="en-US" i="1" dirty="0" err="1">
                <a:solidFill>
                  <a:srgbClr val="000000"/>
                </a:solidFill>
              </a:rPr>
              <a:t>faecalis</a:t>
            </a:r>
            <a:endParaRPr lang="en-US" i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E. </a:t>
            </a:r>
            <a:r>
              <a:rPr lang="en-US" i="1" dirty="0" err="1">
                <a:solidFill>
                  <a:srgbClr val="000000"/>
                </a:solidFill>
              </a:rPr>
              <a:t>faecium</a:t>
            </a:r>
            <a:endParaRPr lang="en-US" i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P. </a:t>
            </a:r>
            <a:r>
              <a:rPr lang="en-US" i="1" dirty="0" err="1">
                <a:solidFill>
                  <a:srgbClr val="000000"/>
                </a:solidFill>
              </a:rPr>
              <a:t>aeruginosa</a:t>
            </a:r>
            <a:endParaRPr lang="en-US" i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H. </a:t>
            </a:r>
            <a:r>
              <a:rPr lang="en-US" i="1" dirty="0" err="1">
                <a:solidFill>
                  <a:srgbClr val="000000"/>
                </a:solidFill>
              </a:rPr>
              <a:t>influenzae</a:t>
            </a:r>
            <a:endParaRPr lang="en-AU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738" y="1688068"/>
            <a:ext cx="276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Non-mycobacteria: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37975" y="1688068"/>
            <a:ext cx="245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Mycobacteria: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2250281"/>
            <a:ext cx="2444931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MIC </a:t>
            </a:r>
            <a:r>
              <a:rPr lang="en-US" b="1" dirty="0">
                <a:solidFill>
                  <a:srgbClr val="000000"/>
                </a:solidFill>
                <a:sym typeface="Symbol" pitchFamily="18" charset="2"/>
              </a:rPr>
              <a:t></a:t>
            </a:r>
            <a:r>
              <a:rPr lang="en-US" b="1" dirty="0">
                <a:solidFill>
                  <a:srgbClr val="000000"/>
                </a:solidFill>
              </a:rPr>
              <a:t>0.063 </a:t>
            </a:r>
            <a:r>
              <a:rPr lang="en-US" b="1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="1" dirty="0">
                <a:solidFill>
                  <a:srgbClr val="000000"/>
                </a:solidFill>
                <a:sym typeface="Symbol" pitchFamily="18" charset="2"/>
              </a:rPr>
              <a:t>g/</a:t>
            </a:r>
            <a:r>
              <a:rPr lang="en-US" b="1" dirty="0" err="1">
                <a:solidFill>
                  <a:srgbClr val="000000"/>
                </a:solidFill>
                <a:sym typeface="Symbol" pitchFamily="18" charset="2"/>
              </a:rPr>
              <a:t>mL</a:t>
            </a:r>
            <a:endParaRPr lang="en-US" b="1" dirty="0">
              <a:solidFill>
                <a:srgbClr val="000000"/>
              </a:solidFill>
              <a:sym typeface="Symbol" pitchFamily="18" charset="2"/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M. tuberculosis</a:t>
            </a:r>
            <a:br>
              <a:rPr lang="en-US" i="1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DS-TB, MDR-TB</a:t>
            </a: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21 other species</a:t>
            </a: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1E77"/>
              </a:buClr>
              <a:buSzPct val="100000"/>
              <a:defRPr/>
            </a:pPr>
            <a:r>
              <a:rPr lang="en-US" b="1" dirty="0">
                <a:solidFill>
                  <a:srgbClr val="000000"/>
                </a:solidFill>
              </a:rPr>
              <a:t>MIC </a:t>
            </a:r>
            <a:r>
              <a:rPr lang="en-US" b="1" dirty="0">
                <a:solidFill>
                  <a:srgbClr val="000000"/>
                </a:solidFill>
                <a:sym typeface="Symbol" pitchFamily="18" charset="2"/>
              </a:rPr>
              <a:t>0.12-0.50 </a:t>
            </a:r>
            <a:r>
              <a:rPr lang="en-US" b="1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="1" dirty="0">
                <a:solidFill>
                  <a:srgbClr val="000000"/>
                </a:solidFill>
                <a:sym typeface="Symbol" pitchFamily="18" charset="2"/>
              </a:rPr>
              <a:t>g/</a:t>
            </a:r>
            <a:r>
              <a:rPr lang="en-US" b="1" dirty="0" err="1">
                <a:solidFill>
                  <a:srgbClr val="000000"/>
                </a:solidFill>
                <a:sym typeface="Symbol" pitchFamily="18" charset="2"/>
              </a:rPr>
              <a:t>mL</a:t>
            </a: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3 other species</a:t>
            </a: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1E77"/>
              </a:buClr>
              <a:buSzPct val="100000"/>
              <a:defRPr/>
            </a:pPr>
            <a:r>
              <a:rPr lang="en-US" b="1" dirty="0">
                <a:solidFill>
                  <a:srgbClr val="000000"/>
                </a:solidFill>
              </a:rPr>
              <a:t>MIC </a:t>
            </a:r>
            <a:r>
              <a:rPr lang="en-US" b="1" dirty="0">
                <a:solidFill>
                  <a:srgbClr val="000000"/>
                </a:solidFill>
                <a:sym typeface="Symbol" pitchFamily="18" charset="2"/>
              </a:rPr>
              <a:t>4-8 </a:t>
            </a:r>
            <a:r>
              <a:rPr lang="en-US" b="1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="1" dirty="0">
                <a:solidFill>
                  <a:srgbClr val="000000"/>
                </a:solidFill>
                <a:sym typeface="Symbol" pitchFamily="18" charset="2"/>
              </a:rPr>
              <a:t>g/</a:t>
            </a:r>
            <a:r>
              <a:rPr lang="en-US" b="1" dirty="0" err="1">
                <a:solidFill>
                  <a:srgbClr val="000000"/>
                </a:solidFill>
                <a:sym typeface="Symbol" pitchFamily="18" charset="2"/>
              </a:rPr>
              <a:t>mL</a:t>
            </a: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1E77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3 other species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3"/>
          <a:stretch/>
        </p:blipFill>
        <p:spPr>
          <a:xfrm>
            <a:off x="464820" y="320040"/>
            <a:ext cx="1165860" cy="822960"/>
          </a:xfrm>
          <a:prstGeom prst="rect">
            <a:avLst/>
          </a:prstGeom>
          <a:ln w="19050">
            <a:solidFill>
              <a:schemeClr val="bg1"/>
            </a:solidFill>
            <a:miter lim="800000"/>
          </a:ln>
        </p:spPr>
      </p:pic>
      <p:sp>
        <p:nvSpPr>
          <p:cNvPr id="2062" name="Text Box 16"/>
          <p:cNvSpPr txBox="1">
            <a:spLocks noChangeArrowheads="1"/>
          </p:cNvSpPr>
          <p:nvPr/>
        </p:nvSpPr>
        <p:spPr bwMode="invGray">
          <a:xfrm>
            <a:off x="3897937" y="3276600"/>
            <a:ext cx="1348126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1000" b="1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>
              <a:defRPr sz="1000" b="1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>
              <a:defRPr sz="1000" b="1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>
              <a:defRPr sz="1000" b="1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>
              <a:defRPr sz="1000" b="1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FFFFFF"/>
                </a:solidFill>
              </a:rPr>
              <a:t>R207910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TMC207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bedaquiline</a:t>
            </a:r>
          </a:p>
        </p:txBody>
      </p:sp>
    </p:spTree>
    <p:extLst>
      <p:ext uri="{BB962C8B-B14F-4D97-AF65-F5344CB8AC3E}">
        <p14:creationId xmlns:p14="http://schemas.microsoft.com/office/powerpoint/2010/main" val="33722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0" y="6580359"/>
            <a:ext cx="2761975" cy="277641"/>
          </a:xfrm>
          <a:prstGeom prst="rect">
            <a:avLst/>
          </a:prstGeom>
          <a:noFill/>
          <a:ln>
            <a:noFill/>
          </a:ln>
        </p:spPr>
        <p:txBody>
          <a:bodyPr wrap="none" lIns="92075" tIns="46038" rIns="92075" bIns="46038">
            <a:spAutoFit/>
          </a:bodyPr>
          <a:lstStyle>
            <a:lvl1pPr>
              <a:defRPr sz="1000" b="1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>
              <a:defRPr sz="1000" b="1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>
              <a:defRPr sz="1000" b="1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>
              <a:defRPr sz="1000" b="1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>
              <a:defRPr sz="1000" b="1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000" b="1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sz="1200" b="0" dirty="0">
                <a:solidFill>
                  <a:srgbClr val="000000"/>
                </a:solidFill>
              </a:rPr>
              <a:t>Adapted from Science 2005, 307, 214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971800"/>
            <a:ext cx="3314286" cy="3685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90650"/>
            <a:ext cx="3676650" cy="1581150"/>
          </a:xfrm>
          <a:prstGeom prst="rect">
            <a:avLst/>
          </a:prstGeom>
        </p:spPr>
      </p:pic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1195388"/>
            <a:r>
              <a:rPr lang="en-GB" dirty="0"/>
              <a:t>Mechanism of Action</a:t>
            </a:r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41838" y="1506538"/>
            <a:ext cx="4144962" cy="2608262"/>
          </a:xfrm>
        </p:spPr>
        <p:txBody>
          <a:bodyPr lIns="91440" tIns="45720" rIns="91440" bIns="45720">
            <a:spAutoFit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sz="2000" dirty="0"/>
              <a:t>I</a:t>
            </a:r>
            <a:r>
              <a:rPr lang="en-AU" sz="2000" dirty="0"/>
              <a:t>n strains resistant to </a:t>
            </a:r>
            <a:r>
              <a:rPr lang="en-US" sz="2000" dirty="0"/>
              <a:t>bedaquiline, </a:t>
            </a:r>
            <a:r>
              <a:rPr lang="en-AU" sz="2000" dirty="0"/>
              <a:t>mutations </a:t>
            </a:r>
            <a:r>
              <a:rPr lang="en-US" sz="2000" dirty="0"/>
              <a:t>were </a:t>
            </a:r>
            <a:r>
              <a:rPr lang="en-AU" sz="2000" dirty="0"/>
              <a:t>identified in the gene coding for </a:t>
            </a:r>
            <a:r>
              <a:rPr lang="en-AU" sz="2000" b="1" dirty="0">
                <a:solidFill>
                  <a:schemeClr val="accent1"/>
                </a:solidFill>
              </a:rPr>
              <a:t>ATP synthase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0" indent="0" algn="ctr">
              <a:buNone/>
              <a:defRPr/>
            </a:pPr>
            <a:endParaRPr lang="fr-FR" sz="1600" dirty="0">
              <a:solidFill>
                <a:schemeClr val="folHlink"/>
              </a:solidFill>
            </a:endParaRPr>
          </a:p>
          <a:p>
            <a:pPr marL="0" indent="0" algn="ctr">
              <a:buNone/>
              <a:defRPr/>
            </a:pPr>
            <a:endParaRPr lang="fr-FR" sz="1600" dirty="0">
              <a:solidFill>
                <a:schemeClr val="folHlink"/>
              </a:solidFill>
            </a:endParaRPr>
          </a:p>
          <a:p>
            <a:pPr marL="0" indent="0" algn="ctr">
              <a:buNone/>
              <a:defRPr/>
            </a:pPr>
            <a:endParaRPr lang="fr-FR" sz="1600" dirty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fr-FR" sz="2000" dirty="0" err="1"/>
              <a:t>Provides</a:t>
            </a:r>
            <a:r>
              <a:rPr lang="fr-FR" sz="2000" dirty="0"/>
              <a:t> </a:t>
            </a:r>
            <a:r>
              <a:rPr lang="fr-FR" sz="2000" dirty="0" err="1"/>
              <a:t>energy</a:t>
            </a:r>
            <a:r>
              <a:rPr lang="fr-FR" sz="2000" dirty="0"/>
              <a:t> (ATP) </a:t>
            </a:r>
            <a:r>
              <a:rPr lang="fr-FR" sz="2000" dirty="0" err="1"/>
              <a:t>from</a:t>
            </a:r>
            <a:r>
              <a:rPr lang="fr-FR" sz="2000" dirty="0"/>
              <a:t> a </a:t>
            </a:r>
            <a:r>
              <a:rPr lang="fr-FR" sz="2000" dirty="0" err="1"/>
              <a:t>trans</a:t>
            </a:r>
            <a:r>
              <a:rPr lang="fr-FR" sz="2000" dirty="0"/>
              <a:t>-membrane proton gradient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826003" y="2426794"/>
            <a:ext cx="365760" cy="790387"/>
            <a:chOff x="1826003" y="2426794"/>
            <a:chExt cx="365760" cy="7903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4"/>
            <p:cNvSpPr/>
            <p:nvPr/>
          </p:nvSpPr>
          <p:spPr>
            <a:xfrm>
              <a:off x="1826003" y="2426794"/>
              <a:ext cx="365760" cy="365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5" idx="4"/>
            </p:cNvCxnSpPr>
            <p:nvPr/>
          </p:nvCxnSpPr>
          <p:spPr>
            <a:xfrm flipH="1">
              <a:off x="1990725" y="2792554"/>
              <a:ext cx="18158" cy="424627"/>
            </a:xfrm>
            <a:prstGeom prst="straightConnector1">
              <a:avLst/>
            </a:prstGeom>
            <a:ln w="38100">
              <a:solidFill>
                <a:srgbClr val="FF0000"/>
              </a:solidFill>
              <a:miter lim="800000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Arrow 31"/>
          <p:cNvSpPr/>
          <p:nvPr/>
        </p:nvSpPr>
        <p:spPr>
          <a:xfrm rot="5400000">
            <a:off x="6218237" y="2656742"/>
            <a:ext cx="762000" cy="4572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5"/>
          <a:stretch/>
        </p:blipFill>
        <p:spPr>
          <a:xfrm>
            <a:off x="457200" y="320040"/>
            <a:ext cx="1168147" cy="822960"/>
          </a:xfrm>
          <a:prstGeom prst="rect">
            <a:avLst/>
          </a:prstGeom>
          <a:ln w="19050">
            <a:solidFill>
              <a:schemeClr val="bg1"/>
            </a:solidFill>
            <a:miter lim="800000"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0637" y="4267200"/>
            <a:ext cx="2468563" cy="1976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83" name="Line 10"/>
          <p:cNvSpPr>
            <a:spLocks noChangeShapeType="1"/>
          </p:cNvSpPr>
          <p:nvPr/>
        </p:nvSpPr>
        <p:spPr bwMode="gray">
          <a:xfrm rot="15624246" flipH="1">
            <a:off x="4205872" y="2976587"/>
            <a:ext cx="123450" cy="4597493"/>
          </a:xfrm>
          <a:prstGeom prst="line">
            <a:avLst/>
          </a:prstGeom>
          <a:ln w="38100">
            <a:solidFill>
              <a:srgbClr val="FF0000"/>
            </a:solidFill>
            <a:miter lim="800000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2075" tIns="46038" rIns="92075" bIns="46038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>
            <a:spLocks noChangeAspect="1"/>
          </p:cNvSpPr>
          <p:nvPr/>
        </p:nvSpPr>
        <p:spPr>
          <a:xfrm rot="5400000">
            <a:off x="3617632" y="4475464"/>
            <a:ext cx="1879911" cy="1448626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47" y="4343400"/>
            <a:ext cx="1097280" cy="1706070"/>
          </a:xfrm>
          <a:prstGeom prst="rect">
            <a:avLst/>
          </a:prstGeom>
          <a:ln w="285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907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16539-BA4C-4D12-80B4-37A9F692A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4267832"/>
            <a:ext cx="3604497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EVIDENCE BASED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8A393-852F-4253-9AC3-B5DD157CE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504" y="3428999"/>
            <a:ext cx="3604268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7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75767" y="52996"/>
            <a:ext cx="4570022" cy="6805005"/>
            <a:chOff x="6101023" y="52996"/>
            <a:chExt cx="6093363" cy="680500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Graphic 6" descr="Stethoscope">
            <a:extLst>
              <a:ext uri="{FF2B5EF4-FFF2-40B4-BE49-F238E27FC236}">
                <a16:creationId xmlns:a16="http://schemas.microsoft.com/office/drawing/2014/main" id="{7E0C9A36-EDEF-6C5B-D4E9-9477A34C3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76992" y="2216469"/>
            <a:ext cx="3106320" cy="3106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1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753817"/>
            <a:ext cx="3373332" cy="1345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35" y="2005613"/>
            <a:ext cx="3649434" cy="1508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48672" y="5578351"/>
            <a:ext cx="8590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err="1">
                <a:latin typeface="Calibri" panose="020F0502020204030204" pitchFamily="34" charset="0"/>
                <a:cs typeface="Calibri" panose="020F0502020204030204" pitchFamily="34" charset="0"/>
              </a:rPr>
              <a:t>Diacon</a:t>
            </a:r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</a:rPr>
              <a:t> AH. et al, N </a:t>
            </a:r>
            <a:r>
              <a:rPr lang="en-GB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</a:rPr>
              <a:t> J Med. 2014;371:723–32; Pym AS et al. </a:t>
            </a:r>
            <a:r>
              <a:rPr lang="en-GB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900" dirty="0" err="1">
                <a:latin typeface="Calibri" panose="020F0502020204030204" pitchFamily="34" charset="0"/>
                <a:cs typeface="Calibri" panose="020F0502020204030204" pitchFamily="34" charset="0"/>
              </a:rPr>
              <a:t>Respir</a:t>
            </a:r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</a:rPr>
              <a:t> J. 2016;47:564–7; Conradie, F et al, SAMJ; </a:t>
            </a: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Ndjeka N et al, </a:t>
            </a:r>
            <a:r>
              <a:rPr lang="fr-FR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900" dirty="0" err="1">
                <a:latin typeface="Calibri" panose="020F0502020204030204" pitchFamily="34" charset="0"/>
                <a:cs typeface="Calibri" panose="020F0502020204030204" pitchFamily="34" charset="0"/>
              </a:rPr>
              <a:t>Resp</a:t>
            </a: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 J  2018;52: </a:t>
            </a:r>
            <a:r>
              <a:rPr lang="fr-FR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pii</a:t>
            </a:r>
            <a:r>
              <a:rPr lang="fr-FR" sz="900" dirty="0">
                <a:latin typeface="Calibri" panose="020F0502020204030204" pitchFamily="34" charset="0"/>
                <a:cs typeface="Calibri" panose="020F0502020204030204" pitchFamily="34" charset="0"/>
              </a:rPr>
              <a:t>: 1801528; </a:t>
            </a:r>
            <a:r>
              <a:rPr lang="en-ZA" sz="900" dirty="0" err="1">
                <a:latin typeface="Calibri" panose="020F0502020204030204" pitchFamily="34" charset="0"/>
                <a:cs typeface="Calibri" panose="020F0502020204030204" pitchFamily="34" charset="0"/>
              </a:rPr>
              <a:t>Ndjeka</a:t>
            </a:r>
            <a:r>
              <a:rPr lang="en-ZA" sz="900" dirty="0">
                <a:latin typeface="Calibri" panose="020F0502020204030204" pitchFamily="34" charset="0"/>
                <a:cs typeface="Calibri" panose="020F0502020204030204" pitchFamily="34" charset="0"/>
              </a:rPr>
              <a:t> N et al, </a:t>
            </a:r>
            <a:r>
              <a:rPr lang="en-ZA" sz="9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ZA" sz="900" dirty="0"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en-ZA" sz="900" dirty="0" err="1">
                <a:latin typeface="Calibri" panose="020F0502020204030204" pitchFamily="34" charset="0"/>
                <a:cs typeface="Calibri" panose="020F0502020204030204" pitchFamily="34" charset="0"/>
              </a:rPr>
              <a:t>Tuberc</a:t>
            </a:r>
            <a:r>
              <a:rPr lang="en-ZA" sz="900" dirty="0">
                <a:latin typeface="Calibri" panose="020F0502020204030204" pitchFamily="34" charset="0"/>
                <a:cs typeface="Calibri" panose="020F0502020204030204" pitchFamily="34" charset="0"/>
              </a:rPr>
              <a:t> Lung Dis 2015;19:979-85.Schnippel K et al. Lancet Respir Med. 2018;6:699–706;</a:t>
            </a:r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Brigden</a:t>
            </a:r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</a:rPr>
              <a:t> G, et al. </a:t>
            </a:r>
            <a:r>
              <a:rPr lang="en-GB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en-GB" sz="900" dirty="0">
                <a:latin typeface="Calibri" panose="020F0502020204030204" pitchFamily="34" charset="0"/>
                <a:cs typeface="Calibri" panose="020F0502020204030204" pitchFamily="34" charset="0"/>
              </a:rPr>
              <a:t> Med. 2019;16:e1002896.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1682141"/>
            <a:ext cx="9144000" cy="5715"/>
          </a:xfrm>
          <a:prstGeom prst="line">
            <a:avLst/>
          </a:prstGeom>
          <a:noFill/>
          <a:ln w="38100" cmpd="sng">
            <a:solidFill>
              <a:srgbClr val="0070C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3DAF69C7-C76B-4718-9FB3-0EB0C57C7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6169" b="10745"/>
          <a:stretch/>
        </p:blipFill>
        <p:spPr bwMode="auto">
          <a:xfrm>
            <a:off x="979798" y="2174581"/>
            <a:ext cx="3649433" cy="22100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791571" y="6970357"/>
            <a:ext cx="3103697" cy="236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37">
              <a:defRPr/>
            </a:pPr>
            <a:endParaRPr lang="en-ZA" sz="675" dirty="0">
              <a:solidFill>
                <a:srgbClr val="44546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C5D4ED-5400-4A1B-8BB7-EC0432012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145" y="2711557"/>
            <a:ext cx="4610842" cy="1399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 5">
            <a:extLst>
              <a:ext uri="{FF2B5EF4-FFF2-40B4-BE49-F238E27FC236}">
                <a16:creationId xmlns:a16="http://schemas.microsoft.com/office/drawing/2014/main" id="{D005E414-6B2D-4FE6-A816-81F9397C89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362" y="2862956"/>
            <a:ext cx="5045558" cy="1108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36C56D-4B4E-4D09-AD59-BEC36F3F25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15" t="14361" r="2594" b="31263"/>
          <a:stretch/>
        </p:blipFill>
        <p:spPr>
          <a:xfrm>
            <a:off x="2012740" y="3105208"/>
            <a:ext cx="3765056" cy="200407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7" name="Image 6">
            <a:extLst>
              <a:ext uri="{FF2B5EF4-FFF2-40B4-BE49-F238E27FC236}">
                <a16:creationId xmlns:a16="http://schemas.microsoft.com/office/drawing/2014/main" id="{E8A0E778-CDD9-460E-82B7-FE53998917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565" y="3992296"/>
            <a:ext cx="4782230" cy="156606"/>
          </a:xfrm>
          <a:prstGeom prst="rect">
            <a:avLst/>
          </a:prstGeom>
        </p:spPr>
      </p:pic>
      <p:pic>
        <p:nvPicPr>
          <p:cNvPr id="31" name="Image 1">
            <a:extLst>
              <a:ext uri="{FF2B5EF4-FFF2-40B4-BE49-F238E27FC236}">
                <a16:creationId xmlns:a16="http://schemas.microsoft.com/office/drawing/2014/main" id="{C4B0216E-0413-4AB4-8886-86BF4BF85AC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939" y="3315276"/>
            <a:ext cx="5400600" cy="208526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2" name="Image 2">
            <a:extLst>
              <a:ext uri="{FF2B5EF4-FFF2-40B4-BE49-F238E27FC236}">
                <a16:creationId xmlns:a16="http://schemas.microsoft.com/office/drawing/2014/main" id="{F6D21E59-F0A6-4F8B-B883-04D105752B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660" y="3857013"/>
            <a:ext cx="8174038" cy="1581264"/>
          </a:xfrm>
          <a:prstGeom prst="rect">
            <a:avLst/>
          </a:prstGeom>
          <a:ln w="19050">
            <a:solidFill>
              <a:srgbClr val="4471C4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055D8-A225-4D3F-997A-219C2BCBB4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6720B6-0C66-43DB-80DE-8F829B011C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ZA" dirty="0"/>
              <a:t>c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B7712D64-5F9A-4C7A-A394-7427667E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90" y="1041704"/>
            <a:ext cx="8555868" cy="555428"/>
          </a:xfrm>
        </p:spPr>
        <p:txBody>
          <a:bodyPr/>
          <a:lstStyle/>
          <a:p>
            <a:r>
              <a:rPr lang="en-ZA" sz="2100" dirty="0"/>
              <a:t>SOUTH AFRICAN IMPLEMENTATION PATHWAY FOR BDQ</a:t>
            </a:r>
          </a:p>
        </p:txBody>
      </p:sp>
    </p:spTree>
    <p:extLst>
      <p:ext uri="{BB962C8B-B14F-4D97-AF65-F5344CB8AC3E}">
        <p14:creationId xmlns:p14="http://schemas.microsoft.com/office/powerpoint/2010/main" val="12290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803043-1094-42BC-9416-EED263C87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592" y="643466"/>
            <a:ext cx="610881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6752CC-7C3E-1F51-13F1-623BBC22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096" y="0"/>
            <a:ext cx="3167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F1005-4D05-8883-A3D0-FBDD69B2C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316780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25D625-72E6-87B7-9C10-A031F6B7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0"/>
            <a:ext cx="316780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31FFE-1CB2-4F46-3DD6-B39B05820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289" y="0"/>
            <a:ext cx="3167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7084-261D-FDC2-8450-A57E3EB95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B12E2-6451-97E9-2A8B-EFEE45F34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78" y="116632"/>
            <a:ext cx="316780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1FC899-3AF2-5DB5-679A-16A2E84D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6632"/>
            <a:ext cx="3167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DeIVz0RoyyGqFVhYAR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DeIVz0RoyyGqFVhYARY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DeIVz0RoyyGqFVhYARY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fb64681-b4d7-4bef-adbd-96bdc9f541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864BF53553964EB9AE724018521032" ma:contentTypeVersion="15" ma:contentTypeDescription="Create a new document." ma:contentTypeScope="" ma:versionID="b69fdbfae9110e62c274eadac3605114">
  <xsd:schema xmlns:xsd="http://www.w3.org/2001/XMLSchema" xmlns:xs="http://www.w3.org/2001/XMLSchema" xmlns:p="http://schemas.microsoft.com/office/2006/metadata/properties" xmlns:ns3="2fb64681-b4d7-4bef-adbd-96bdc9f54131" xmlns:ns4="da9e54a9-bd1a-4155-ab8a-710f2ad3e90b" targetNamespace="http://schemas.microsoft.com/office/2006/metadata/properties" ma:root="true" ma:fieldsID="f56dc7aa9f36742c9f031ebab72b8aa0" ns3:_="" ns4:_="">
    <xsd:import namespace="2fb64681-b4d7-4bef-adbd-96bdc9f54131"/>
    <xsd:import namespace="da9e54a9-bd1a-4155-ab8a-710f2ad3e90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64681-b4d7-4bef-adbd-96bdc9f54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9e54a9-bd1a-4155-ab8a-710f2ad3e90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CA0361-0F69-49BC-AE06-C9D62FD5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CB4427-7BD3-420C-9C06-595478360C5E}">
  <ds:schemaRefs>
    <ds:schemaRef ds:uri="http://purl.org/dc/dcmitype/"/>
    <ds:schemaRef ds:uri="http://schemas.openxmlformats.org/package/2006/metadata/core-properties"/>
    <ds:schemaRef ds:uri="da9e54a9-bd1a-4155-ab8a-710f2ad3e90b"/>
    <ds:schemaRef ds:uri="http://purl.org/dc/elements/1.1/"/>
    <ds:schemaRef ds:uri="2fb64681-b4d7-4bef-adbd-96bdc9f54131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FFA9923-36F5-4FDA-A168-B9915F89D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b64681-b4d7-4bef-adbd-96bdc9f54131"/>
    <ds:schemaRef ds:uri="da9e54a9-bd1a-4155-ab8a-710f2ad3e9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7672</TotalTime>
  <Words>451</Words>
  <Application>Microsoft Office PowerPoint</Application>
  <PresentationFormat>On-screen Show (4:3)</PresentationFormat>
  <Paragraphs>71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Arial Nova</vt:lpstr>
      <vt:lpstr>Calibri</vt:lpstr>
      <vt:lpstr>Cochocib Script Latin Pro</vt:lpstr>
      <vt:lpstr>Courier New</vt:lpstr>
      <vt:lpstr>Lucida Grande</vt:lpstr>
      <vt:lpstr>Symbol</vt:lpstr>
      <vt:lpstr>Times New Roman</vt:lpstr>
      <vt:lpstr>Verdana</vt:lpstr>
      <vt:lpstr>Wingdings</vt:lpstr>
      <vt:lpstr>Office Theme</vt:lpstr>
      <vt:lpstr>Custom Design</vt:lpstr>
      <vt:lpstr>think-cell Slide</vt:lpstr>
      <vt:lpstr>ISIS/Draw Sketch</vt:lpstr>
      <vt:lpstr>Photo Editor Photo</vt:lpstr>
      <vt:lpstr>PowerPoint Presentation</vt:lpstr>
      <vt:lpstr>BDQ Antibacterial Spectrum</vt:lpstr>
      <vt:lpstr>Mechanism of Action</vt:lpstr>
      <vt:lpstr>EVIDENCE BASED PRACTICE</vt:lpstr>
      <vt:lpstr>SOUTH AFRICAN IMPLEMENTATION PATHWAY FOR BDQ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Schmim</dc:creator>
  <cp:lastModifiedBy>Rosaline Daniel</cp:lastModifiedBy>
  <cp:revision>42</cp:revision>
  <dcterms:created xsi:type="dcterms:W3CDTF">2013-10-17T06:13:57Z</dcterms:created>
  <dcterms:modified xsi:type="dcterms:W3CDTF">2023-09-14T19:06:39Z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0x0101008B864BF53553964EB9AE724018521032</vt:lpwstr>
  </property>
  <property fmtid="{D5CDD505-2E9C-101B-9397-08002B2CF9AE}" pid="3" name="_dlc_DocIdItemGuid">
    <vt:lpwstr>4a1e674f-884e-4113-a28f-2c2d7db3e719</vt:lpwstr>
  </property>
</Properties>
</file>