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4"/>
    <p:sldMasterId id="2147483724" r:id="rId5"/>
    <p:sldMasterId id="2147483737" r:id="rId6"/>
  </p:sldMasterIdLst>
  <p:notesMasterIdLst>
    <p:notesMasterId r:id="rId42"/>
  </p:notesMasterIdLst>
  <p:sldIdLst>
    <p:sldId id="307" r:id="rId7"/>
    <p:sldId id="1883" r:id="rId8"/>
    <p:sldId id="1892" r:id="rId9"/>
    <p:sldId id="1958" r:id="rId10"/>
    <p:sldId id="1959" r:id="rId11"/>
    <p:sldId id="1960" r:id="rId12"/>
    <p:sldId id="1962" r:id="rId13"/>
    <p:sldId id="1963" r:id="rId14"/>
    <p:sldId id="1977" r:id="rId15"/>
    <p:sldId id="1951" r:id="rId16"/>
    <p:sldId id="1980" r:id="rId17"/>
    <p:sldId id="1989" r:id="rId18"/>
    <p:sldId id="1782" r:id="rId19"/>
    <p:sldId id="1781" r:id="rId20"/>
    <p:sldId id="1991" r:id="rId21"/>
    <p:sldId id="1992" r:id="rId22"/>
    <p:sldId id="1978" r:id="rId23"/>
    <p:sldId id="1969" r:id="rId24"/>
    <p:sldId id="1970" r:id="rId25"/>
    <p:sldId id="1971" r:id="rId26"/>
    <p:sldId id="1972" r:id="rId27"/>
    <p:sldId id="1973" r:id="rId28"/>
    <p:sldId id="1974" r:id="rId29"/>
    <p:sldId id="1986" r:id="rId30"/>
    <p:sldId id="1964" r:id="rId31"/>
    <p:sldId id="1923" r:id="rId32"/>
    <p:sldId id="1982" r:id="rId33"/>
    <p:sldId id="1983" r:id="rId34"/>
    <p:sldId id="1993" r:id="rId35"/>
    <p:sldId id="1985" r:id="rId36"/>
    <p:sldId id="1988" r:id="rId37"/>
    <p:sldId id="1979" r:id="rId38"/>
    <p:sldId id="1975" r:id="rId39"/>
    <p:sldId id="1976" r:id="rId40"/>
    <p:sldId id="1881" r:id="rId41"/>
  </p:sldIdLst>
  <p:sldSz cx="24384000" cy="13716000"/>
  <p:notesSz cx="6808788" cy="994092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1pPr>
    <a:lvl2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2pPr>
    <a:lvl3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3pPr>
    <a:lvl4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4pPr>
    <a:lvl5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5pPr>
    <a:lvl6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6pPr>
    <a:lvl7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7pPr>
    <a:lvl8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8pPr>
    <a:lvl9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40FF2FD-34C4-0228-1D9F-3EA452A23A92}" name="Masile Ramorwesi" initials="MR" userId="S::MasileR@nsfas.org.za::7a2011bc-4ad3-4a38-b01f-cbe75bd7d2e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6C2D"/>
    <a:srgbClr val="000000"/>
    <a:srgbClr val="CD6209"/>
    <a:srgbClr val="FF9933"/>
    <a:srgbClr val="FF6600"/>
    <a:srgbClr val="995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a:tcStyle>
        <a:tcBdr/>
        <a:fill>
          <a:solidFill>
            <a:srgbClr val="FF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a:tcStyle>
        <a:tcBdr/>
        <a:fill>
          <a:solidFill>
            <a:srgbClr val="E9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a:tcStyle>
        <a:tcBdr/>
        <a:fill>
          <a:solidFill>
            <a:srgbClr val="FFFFFF"/>
          </a:solidFill>
        </a:fill>
      </a:tcStyle>
    </a:band2H>
    <a:firstCol>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8" d="100"/>
          <a:sy n="18" d="100"/>
        </p:scale>
        <p:origin x="99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notesMaster" Target="notesMasters/notesMaster1.xml"/><Relationship Id="rId47" Type="http://schemas.microsoft.com/office/2018/10/relationships/authors" Target="author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xfrm>
            <a:off x="92075" y="746125"/>
            <a:ext cx="6624638" cy="3727450"/>
          </a:xfrm>
          <a:prstGeom prst="rect">
            <a:avLst/>
          </a:prstGeom>
        </p:spPr>
        <p:txBody>
          <a:bodyPr/>
          <a:lstStyle/>
          <a:p>
            <a:endParaRPr/>
          </a:p>
        </p:txBody>
      </p:sp>
      <p:sp>
        <p:nvSpPr>
          <p:cNvPr id="159" name="Shape 159"/>
          <p:cNvSpPr>
            <a:spLocks noGrp="1"/>
          </p:cNvSpPr>
          <p:nvPr>
            <p:ph type="body" sz="quarter" idx="1"/>
          </p:nvPr>
        </p:nvSpPr>
        <p:spPr>
          <a:xfrm>
            <a:off x="907839" y="4721940"/>
            <a:ext cx="4993111" cy="4473416"/>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95442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14224000" y="0"/>
            <a:ext cx="10160000" cy="4572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2901361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8"/>
          <p:cNvSpPr>
            <a:spLocks noGrp="1"/>
          </p:cNvSpPr>
          <p:nvPr>
            <p:ph type="pic" sz="quarter" idx="12"/>
          </p:nvPr>
        </p:nvSpPr>
        <p:spPr>
          <a:xfrm>
            <a:off x="2032000" y="0"/>
            <a:ext cx="8128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4055048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14224000" y="9144000"/>
            <a:ext cx="10160000" cy="4572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4156548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6914240" y="3858066"/>
            <a:ext cx="7797440" cy="7797440"/>
          </a:xfrm>
          <a:prstGeom prst="ellipse">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3634879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6122672" cy="2499690"/>
          </a:xfrm>
        </p:spPr>
        <p:txBody>
          <a:bodyPr/>
          <a:lstStyle/>
          <a:p>
            <a:r>
              <a:rPr lang="en-US"/>
              <a:t>Click to edit Master title style</a:t>
            </a:r>
          </a:p>
        </p:txBody>
      </p:sp>
      <p:sp>
        <p:nvSpPr>
          <p:cNvPr id="4" name="Picture Placeholder 8"/>
          <p:cNvSpPr>
            <a:spLocks noGrp="1"/>
          </p:cNvSpPr>
          <p:nvPr>
            <p:ph type="pic" sz="quarter" idx="12"/>
          </p:nvPr>
        </p:nvSpPr>
        <p:spPr>
          <a:xfrm>
            <a:off x="10180320" y="1137920"/>
            <a:ext cx="6075680" cy="343408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dirty="0"/>
          </a:p>
        </p:txBody>
      </p:sp>
      <p:sp>
        <p:nvSpPr>
          <p:cNvPr id="6" name="Picture Placeholder 8"/>
          <p:cNvSpPr>
            <a:spLocks noGrp="1"/>
          </p:cNvSpPr>
          <p:nvPr>
            <p:ph type="pic" sz="quarter" idx="13"/>
          </p:nvPr>
        </p:nvSpPr>
        <p:spPr>
          <a:xfrm>
            <a:off x="16824960" y="2255520"/>
            <a:ext cx="6075680" cy="34340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7" name="Picture Placeholder 8"/>
          <p:cNvSpPr>
            <a:spLocks noGrp="1"/>
          </p:cNvSpPr>
          <p:nvPr>
            <p:ph type="pic" sz="quarter" idx="14"/>
          </p:nvPr>
        </p:nvSpPr>
        <p:spPr>
          <a:xfrm>
            <a:off x="10180320" y="6861644"/>
            <a:ext cx="6075680" cy="34340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8" name="Picture Placeholder 8"/>
          <p:cNvSpPr>
            <a:spLocks noGrp="1"/>
          </p:cNvSpPr>
          <p:nvPr>
            <p:ph type="pic" sz="quarter" idx="15"/>
          </p:nvPr>
        </p:nvSpPr>
        <p:spPr>
          <a:xfrm>
            <a:off x="16824960" y="7979244"/>
            <a:ext cx="6075680" cy="34340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301347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4" name="Picture Placeholder 8"/>
          <p:cNvSpPr>
            <a:spLocks noGrp="1"/>
          </p:cNvSpPr>
          <p:nvPr>
            <p:ph type="pic" sz="quarter" idx="12"/>
          </p:nvPr>
        </p:nvSpPr>
        <p:spPr>
          <a:xfrm>
            <a:off x="2032000" y="0"/>
            <a:ext cx="6116320" cy="914400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dirty="0"/>
          </a:p>
        </p:txBody>
      </p:sp>
      <p:sp>
        <p:nvSpPr>
          <p:cNvPr id="5" name="Picture Placeholder 8"/>
          <p:cNvSpPr>
            <a:spLocks noGrp="1"/>
          </p:cNvSpPr>
          <p:nvPr>
            <p:ph type="pic" sz="quarter" idx="14"/>
          </p:nvPr>
        </p:nvSpPr>
        <p:spPr>
          <a:xfrm>
            <a:off x="8148320" y="9144000"/>
            <a:ext cx="14203680" cy="4572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238387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Picture Placeholder 8"/>
          <p:cNvSpPr>
            <a:spLocks noGrp="1"/>
          </p:cNvSpPr>
          <p:nvPr>
            <p:ph type="pic" sz="quarter" idx="14"/>
          </p:nvPr>
        </p:nvSpPr>
        <p:spPr>
          <a:xfrm>
            <a:off x="2032000" y="9144000"/>
            <a:ext cx="22352000" cy="4572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3333143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14224000" y="0"/>
            <a:ext cx="10160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1585391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4203681" y="1893405"/>
            <a:ext cx="8159362" cy="2499690"/>
          </a:xfrm>
        </p:spPr>
        <p:txBody>
          <a:bodyPr/>
          <a:lstStyle/>
          <a:p>
            <a:r>
              <a:rPr lang="en-US"/>
              <a:t>Click to edit Master title style</a:t>
            </a:r>
          </a:p>
        </p:txBody>
      </p:sp>
      <p:sp>
        <p:nvSpPr>
          <p:cNvPr id="4" name="Picture Placeholder 8"/>
          <p:cNvSpPr>
            <a:spLocks noGrp="1"/>
          </p:cNvSpPr>
          <p:nvPr>
            <p:ph type="pic" sz="quarter" idx="12"/>
          </p:nvPr>
        </p:nvSpPr>
        <p:spPr>
          <a:xfrm>
            <a:off x="2032000" y="0"/>
            <a:ext cx="10160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3319264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4203681" y="1893405"/>
            <a:ext cx="8159362" cy="2499690"/>
          </a:xfrm>
        </p:spPr>
        <p:txBody>
          <a:bodyPr/>
          <a:lstStyle/>
          <a:p>
            <a:r>
              <a:rPr lang="en-US"/>
              <a:t>Click to edit Master title style</a:t>
            </a:r>
          </a:p>
        </p:txBody>
      </p:sp>
    </p:spTree>
    <p:extLst>
      <p:ext uri="{BB962C8B-B14F-4D97-AF65-F5344CB8AC3E}">
        <p14:creationId xmlns:p14="http://schemas.microsoft.com/office/powerpoint/2010/main" val="889043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06986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2171683" y="1137920"/>
            <a:ext cx="12212318" cy="800608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6116320" y="9144000"/>
            <a:ext cx="10139680" cy="4572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22257948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8267680" y="0"/>
            <a:ext cx="6116320" cy="914400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12171680" y="5709920"/>
            <a:ext cx="6096000" cy="80060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989083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8267680" y="0"/>
            <a:ext cx="6116320" cy="682752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12171680" y="6827520"/>
            <a:ext cx="6096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7" name="Picture Placeholder 8"/>
          <p:cNvSpPr>
            <a:spLocks noGrp="1"/>
          </p:cNvSpPr>
          <p:nvPr>
            <p:ph type="pic" sz="quarter" idx="15"/>
          </p:nvPr>
        </p:nvSpPr>
        <p:spPr>
          <a:xfrm>
            <a:off x="12171680" y="-60960"/>
            <a:ext cx="6096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9" name="Picture Placeholder 8"/>
          <p:cNvSpPr>
            <a:spLocks noGrp="1"/>
          </p:cNvSpPr>
          <p:nvPr>
            <p:ph type="pic" sz="quarter" idx="16"/>
          </p:nvPr>
        </p:nvSpPr>
        <p:spPr>
          <a:xfrm>
            <a:off x="18267680" y="6827520"/>
            <a:ext cx="611632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37081918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8267680" y="0"/>
            <a:ext cx="6116320" cy="682752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dirty="0"/>
          </a:p>
        </p:txBody>
      </p:sp>
      <p:sp>
        <p:nvSpPr>
          <p:cNvPr id="7" name="Picture Placeholder 8"/>
          <p:cNvSpPr>
            <a:spLocks noGrp="1"/>
          </p:cNvSpPr>
          <p:nvPr>
            <p:ph type="pic" sz="quarter" idx="15"/>
          </p:nvPr>
        </p:nvSpPr>
        <p:spPr>
          <a:xfrm>
            <a:off x="12171680" y="-60960"/>
            <a:ext cx="6096000" cy="1377696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9" name="Picture Placeholder 8"/>
          <p:cNvSpPr>
            <a:spLocks noGrp="1"/>
          </p:cNvSpPr>
          <p:nvPr>
            <p:ph type="pic" sz="quarter" idx="16"/>
          </p:nvPr>
        </p:nvSpPr>
        <p:spPr>
          <a:xfrm>
            <a:off x="18267680" y="6827520"/>
            <a:ext cx="611632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42529689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8267680" y="0"/>
            <a:ext cx="6116320" cy="1371600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12171680" y="6827520"/>
            <a:ext cx="6096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7" name="Picture Placeholder 8"/>
          <p:cNvSpPr>
            <a:spLocks noGrp="1"/>
          </p:cNvSpPr>
          <p:nvPr>
            <p:ph type="pic" sz="quarter" idx="15"/>
          </p:nvPr>
        </p:nvSpPr>
        <p:spPr>
          <a:xfrm>
            <a:off x="12171680" y="-60960"/>
            <a:ext cx="6096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9326711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2171680" y="0"/>
            <a:ext cx="12212320" cy="682752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12171680" y="6827520"/>
            <a:ext cx="6096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9" name="Picture Placeholder 8"/>
          <p:cNvSpPr>
            <a:spLocks noGrp="1"/>
          </p:cNvSpPr>
          <p:nvPr>
            <p:ph type="pic" sz="quarter" idx="16"/>
          </p:nvPr>
        </p:nvSpPr>
        <p:spPr>
          <a:xfrm>
            <a:off x="18267680" y="6827520"/>
            <a:ext cx="611632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3639985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2171680" y="6827520"/>
            <a:ext cx="12212320" cy="688848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dirty="0"/>
          </a:p>
        </p:txBody>
      </p:sp>
      <p:sp>
        <p:nvSpPr>
          <p:cNvPr id="7" name="Picture Placeholder 8"/>
          <p:cNvSpPr>
            <a:spLocks noGrp="1"/>
          </p:cNvSpPr>
          <p:nvPr>
            <p:ph type="pic" sz="quarter" idx="15"/>
          </p:nvPr>
        </p:nvSpPr>
        <p:spPr>
          <a:xfrm>
            <a:off x="12171680" y="-60960"/>
            <a:ext cx="6096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8" name="Picture Placeholder 8"/>
          <p:cNvSpPr>
            <a:spLocks noGrp="1"/>
          </p:cNvSpPr>
          <p:nvPr>
            <p:ph type="pic" sz="quarter" idx="16"/>
          </p:nvPr>
        </p:nvSpPr>
        <p:spPr>
          <a:xfrm>
            <a:off x="18267680" y="-60960"/>
            <a:ext cx="611632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26361132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34352" cy="2499690"/>
          </a:xfrm>
        </p:spPr>
        <p:txBody>
          <a:bodyPr/>
          <a:lstStyle/>
          <a:p>
            <a:r>
              <a:rPr lang="en-US"/>
              <a:t>Click to edit Master title style</a:t>
            </a:r>
          </a:p>
        </p:txBody>
      </p:sp>
      <p:sp>
        <p:nvSpPr>
          <p:cNvPr id="4" name="Picture Placeholder 8"/>
          <p:cNvSpPr>
            <a:spLocks noGrp="1"/>
          </p:cNvSpPr>
          <p:nvPr>
            <p:ph type="pic" sz="quarter" idx="14"/>
          </p:nvPr>
        </p:nvSpPr>
        <p:spPr>
          <a:xfrm>
            <a:off x="12192000" y="0"/>
            <a:ext cx="4064000" cy="914400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16256000" y="4572000"/>
            <a:ext cx="4064000" cy="9144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6" name="Picture Placeholder 8"/>
          <p:cNvSpPr>
            <a:spLocks noGrp="1"/>
          </p:cNvSpPr>
          <p:nvPr>
            <p:ph type="pic" sz="quarter" idx="15"/>
          </p:nvPr>
        </p:nvSpPr>
        <p:spPr>
          <a:xfrm>
            <a:off x="20320000" y="0"/>
            <a:ext cx="4064000" cy="9144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40985353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34352" cy="2499690"/>
          </a:xfrm>
        </p:spPr>
        <p:txBody>
          <a:bodyPr/>
          <a:lstStyle/>
          <a:p>
            <a:r>
              <a:rPr lang="en-US"/>
              <a:t>Click to edit Master title style</a:t>
            </a:r>
          </a:p>
        </p:txBody>
      </p:sp>
      <p:sp>
        <p:nvSpPr>
          <p:cNvPr id="4" name="Picture Placeholder 8"/>
          <p:cNvSpPr>
            <a:spLocks noGrp="1"/>
          </p:cNvSpPr>
          <p:nvPr>
            <p:ph type="pic" sz="quarter" idx="14"/>
          </p:nvPr>
        </p:nvSpPr>
        <p:spPr>
          <a:xfrm>
            <a:off x="12029440" y="4342790"/>
            <a:ext cx="4389120" cy="618866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1625600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6" name="Picture Placeholder 8"/>
          <p:cNvSpPr>
            <a:spLocks noGrp="1"/>
          </p:cNvSpPr>
          <p:nvPr>
            <p:ph type="pic" sz="quarter" idx="15"/>
          </p:nvPr>
        </p:nvSpPr>
        <p:spPr>
          <a:xfrm>
            <a:off x="2032000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7" name="Picture Placeholder 8"/>
          <p:cNvSpPr>
            <a:spLocks noGrp="1"/>
          </p:cNvSpPr>
          <p:nvPr>
            <p:ph type="pic" sz="quarter" idx="16"/>
          </p:nvPr>
        </p:nvSpPr>
        <p:spPr>
          <a:xfrm>
            <a:off x="812800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8" name="Picture Placeholder 8"/>
          <p:cNvSpPr>
            <a:spLocks noGrp="1"/>
          </p:cNvSpPr>
          <p:nvPr>
            <p:ph type="pic" sz="quarter" idx="17"/>
          </p:nvPr>
        </p:nvSpPr>
        <p:spPr>
          <a:xfrm>
            <a:off x="405765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9" name="Picture Placeholder 8"/>
          <p:cNvSpPr>
            <a:spLocks noGrp="1"/>
          </p:cNvSpPr>
          <p:nvPr>
            <p:ph type="pic" sz="quarter" idx="18"/>
          </p:nvPr>
        </p:nvSpPr>
        <p:spPr>
          <a:xfrm>
            <a:off x="-1270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12187754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34352" cy="2499690"/>
          </a:xfrm>
        </p:spPr>
        <p:txBody>
          <a:bodyPr/>
          <a:lstStyle/>
          <a:p>
            <a:r>
              <a:rPr lang="en-US"/>
              <a:t>Click to edit Master title style</a:t>
            </a:r>
          </a:p>
        </p:txBody>
      </p:sp>
      <p:sp>
        <p:nvSpPr>
          <p:cNvPr id="4" name="Picture Placeholder 8"/>
          <p:cNvSpPr>
            <a:spLocks noGrp="1"/>
          </p:cNvSpPr>
          <p:nvPr>
            <p:ph type="pic" sz="quarter" idx="14"/>
          </p:nvPr>
        </p:nvSpPr>
        <p:spPr>
          <a:xfrm>
            <a:off x="6522720" y="4572000"/>
            <a:ext cx="4064000" cy="573024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1101979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6" name="Picture Placeholder 8"/>
          <p:cNvSpPr>
            <a:spLocks noGrp="1"/>
          </p:cNvSpPr>
          <p:nvPr>
            <p:ph type="pic" sz="quarter" idx="15"/>
          </p:nvPr>
        </p:nvSpPr>
        <p:spPr>
          <a:xfrm>
            <a:off x="1551686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9" name="Picture Placeholder 8"/>
          <p:cNvSpPr>
            <a:spLocks noGrp="1"/>
          </p:cNvSpPr>
          <p:nvPr>
            <p:ph type="pic" sz="quarter" idx="18"/>
          </p:nvPr>
        </p:nvSpPr>
        <p:spPr>
          <a:xfrm>
            <a:off x="202565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27381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2786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A07949-DEB0-4167-AD53-AEF3A318FDFF}"/>
              </a:ext>
            </a:extLst>
          </p:cNvPr>
          <p:cNvSpPr/>
          <p:nvPr userDrawn="1"/>
        </p:nvSpPr>
        <p:spPr>
          <a:xfrm>
            <a:off x="18268951" y="-60325"/>
            <a:ext cx="6115050" cy="137763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660" eaLnBrk="1" fontAlgn="auto" hangingPunct="1">
              <a:spcBef>
                <a:spcPts val="0"/>
              </a:spcBef>
              <a:spcAft>
                <a:spcPts val="0"/>
              </a:spcAft>
              <a:defRPr/>
            </a:pPr>
            <a:endParaRPr lang="en-US" sz="4800" dirty="0"/>
          </a:p>
        </p:txBody>
      </p:sp>
      <p:sp>
        <p:nvSpPr>
          <p:cNvPr id="2" name="Title 1"/>
          <p:cNvSpPr>
            <a:spLocks noGrp="1"/>
          </p:cNvSpPr>
          <p:nvPr>
            <p:ph type="title"/>
          </p:nvPr>
        </p:nvSpPr>
        <p:spPr>
          <a:xfrm>
            <a:off x="4057649" y="1893405"/>
            <a:ext cx="8114030" cy="2499690"/>
          </a:xfrm>
        </p:spPr>
        <p:txBody>
          <a:bodyPr/>
          <a:lstStyle/>
          <a:p>
            <a:r>
              <a:rPr lang="en-US"/>
              <a:t>Click to edit Master title style</a:t>
            </a:r>
          </a:p>
        </p:txBody>
      </p:sp>
      <p:sp>
        <p:nvSpPr>
          <p:cNvPr id="7" name="Picture Placeholder 8"/>
          <p:cNvSpPr>
            <a:spLocks noGrp="1"/>
          </p:cNvSpPr>
          <p:nvPr>
            <p:ph type="pic" sz="quarter" idx="15"/>
          </p:nvPr>
        </p:nvSpPr>
        <p:spPr>
          <a:xfrm>
            <a:off x="12171680" y="-60960"/>
            <a:ext cx="6096000" cy="1377696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279111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5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36BECFB-78E3-467E-AC69-C01CAA36614F}"/>
              </a:ext>
            </a:extLst>
          </p:cNvPr>
          <p:cNvSpPr/>
          <p:nvPr userDrawn="1"/>
        </p:nvSpPr>
        <p:spPr>
          <a:xfrm>
            <a:off x="1" y="2279651"/>
            <a:ext cx="4083050" cy="91408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660" eaLnBrk="1" fontAlgn="auto" hangingPunct="1">
              <a:spcBef>
                <a:spcPts val="0"/>
              </a:spcBef>
              <a:spcAft>
                <a:spcPts val="0"/>
              </a:spcAft>
              <a:defRPr/>
            </a:pPr>
            <a:endParaRPr lang="en-US" sz="4800" dirty="0"/>
          </a:p>
        </p:txBody>
      </p:sp>
      <p:sp>
        <p:nvSpPr>
          <p:cNvPr id="2" name="Title 1"/>
          <p:cNvSpPr>
            <a:spLocks noGrp="1"/>
          </p:cNvSpPr>
          <p:nvPr>
            <p:ph type="title"/>
          </p:nvPr>
        </p:nvSpPr>
        <p:spPr>
          <a:xfrm>
            <a:off x="6089649" y="1893405"/>
            <a:ext cx="8134350" cy="2499690"/>
          </a:xfrm>
        </p:spPr>
        <p:txBody>
          <a:bodyPr/>
          <a:lstStyle/>
          <a:p>
            <a:r>
              <a:rPr lang="en-US" dirty="0"/>
              <a:t>Click to edit Master title style</a:t>
            </a:r>
          </a:p>
        </p:txBody>
      </p:sp>
      <p:sp>
        <p:nvSpPr>
          <p:cNvPr id="3" name="Picture Placeholder 8"/>
          <p:cNvSpPr>
            <a:spLocks noGrp="1"/>
          </p:cNvSpPr>
          <p:nvPr>
            <p:ph type="pic" sz="quarter" idx="14"/>
          </p:nvPr>
        </p:nvSpPr>
        <p:spPr>
          <a:xfrm>
            <a:off x="14224000" y="2270150"/>
            <a:ext cx="8107680" cy="9149692"/>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262619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3" name="Picture Placeholder 8"/>
          <p:cNvSpPr>
            <a:spLocks noGrp="1"/>
          </p:cNvSpPr>
          <p:nvPr>
            <p:ph type="pic" sz="quarter" idx="15"/>
          </p:nvPr>
        </p:nvSpPr>
        <p:spPr>
          <a:xfrm>
            <a:off x="2032000" y="0"/>
            <a:ext cx="22352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31387956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44_Custom Layout">
    <p:spTree>
      <p:nvGrpSpPr>
        <p:cNvPr id="1" name=""/>
        <p:cNvGrpSpPr/>
        <p:nvPr/>
      </p:nvGrpSpPr>
      <p:grpSpPr>
        <a:xfrm>
          <a:off x="0" y="0"/>
          <a:ext cx="0" cy="0"/>
          <a:chOff x="0" y="0"/>
          <a:chExt cx="0" cy="0"/>
        </a:xfrm>
      </p:grpSpPr>
      <p:sp>
        <p:nvSpPr>
          <p:cNvPr id="3" name="Picture Placeholder 8"/>
          <p:cNvSpPr>
            <a:spLocks noGrp="1"/>
          </p:cNvSpPr>
          <p:nvPr>
            <p:ph type="pic" sz="quarter" idx="15"/>
          </p:nvPr>
        </p:nvSpPr>
        <p:spPr>
          <a:xfrm>
            <a:off x="0" y="0"/>
            <a:ext cx="24384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591897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1548-90A8-4114-8BBE-061265FB1084}"/>
              </a:ext>
            </a:extLst>
          </p:cNvPr>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p>
        </p:txBody>
      </p:sp>
      <p:sp>
        <p:nvSpPr>
          <p:cNvPr id="3" name="Subtitle 2">
            <a:extLst>
              <a:ext uri="{FF2B5EF4-FFF2-40B4-BE49-F238E27FC236}">
                <a16:creationId xmlns:a16="http://schemas.microsoft.com/office/drawing/2014/main" id="{85BE9FE3-A615-4B52-9EA8-C497B539440E}"/>
              </a:ext>
            </a:extLst>
          </p:cNvPr>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a:extLst>
              <a:ext uri="{FF2B5EF4-FFF2-40B4-BE49-F238E27FC236}">
                <a16:creationId xmlns:a16="http://schemas.microsoft.com/office/drawing/2014/main" id="{FBC291CA-1043-40ED-A104-5F9F63D84F5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743122D-A312-48AE-8997-413812D8D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6BA92A-8FDC-46AE-A4D3-2EE81AE2C3CB}"/>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14980760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001C1-2EA5-44E0-A2FF-BE5EC9E82F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C9B176-7941-44CE-A6A4-8FCEC715C7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CDAAC8-0A22-469C-9993-445A4853A59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EEE4BB0-D2DD-4AD0-BAF8-D576A4D39A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CAAD82-FB19-419F-8C10-6E6EEA9D8E4E}"/>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11100353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7C364-238E-4A08-9254-18F2AE7DE85F}"/>
              </a:ext>
            </a:extLst>
          </p:cNvPr>
          <p:cNvSpPr>
            <a:spLocks noGrp="1"/>
          </p:cNvSpPr>
          <p:nvPr>
            <p:ph type="title"/>
          </p:nvPr>
        </p:nvSpPr>
        <p:spPr>
          <a:xfrm>
            <a:off x="1663700" y="3419477"/>
            <a:ext cx="21031200" cy="5705474"/>
          </a:xfrm>
        </p:spPr>
        <p:txBody>
          <a:bodyPr anchor="b"/>
          <a:lstStyle>
            <a:lvl1pPr>
              <a:defRPr sz="12000"/>
            </a:lvl1pPr>
          </a:lstStyle>
          <a:p>
            <a:r>
              <a:rPr lang="en-US"/>
              <a:t>Click to edit Master title style</a:t>
            </a:r>
          </a:p>
        </p:txBody>
      </p:sp>
      <p:sp>
        <p:nvSpPr>
          <p:cNvPr id="3" name="Text Placeholder 2">
            <a:extLst>
              <a:ext uri="{FF2B5EF4-FFF2-40B4-BE49-F238E27FC236}">
                <a16:creationId xmlns:a16="http://schemas.microsoft.com/office/drawing/2014/main" id="{64F73566-744F-401C-822D-2BA6E223FE64}"/>
              </a:ext>
            </a:extLst>
          </p:cNvPr>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B42541-4D60-4F20-953B-4E3959C4A96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55376ED-4BAE-458E-827C-BC66B55BE4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863DB-FF66-4668-8E83-163219CE09CA}"/>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27634877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C526E-798A-4A19-8C2B-0217317A94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39620F-77C9-4062-9B3E-74FDEB8D23A1}"/>
              </a:ext>
            </a:extLst>
          </p:cNvPr>
          <p:cNvSpPr>
            <a:spLocks noGrp="1"/>
          </p:cNvSpPr>
          <p:nvPr>
            <p:ph sz="half" idx="1"/>
          </p:nvPr>
        </p:nvSpPr>
        <p:spPr>
          <a:xfrm>
            <a:off x="1676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E0D494-9237-41E5-B273-4F65C5E410E7}"/>
              </a:ext>
            </a:extLst>
          </p:cNvPr>
          <p:cNvSpPr>
            <a:spLocks noGrp="1"/>
          </p:cNvSpPr>
          <p:nvPr>
            <p:ph sz="half" idx="2"/>
          </p:nvPr>
        </p:nvSpPr>
        <p:spPr>
          <a:xfrm>
            <a:off x="12344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486704-FED2-4019-B078-2B67EE6A996E}"/>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2115D90-E38C-4F1E-BF3C-FE3DA6EA1F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B92591-927C-41FC-AFF7-62A64407EEFF}"/>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12063300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E24D1-1EFA-46CC-9DCE-04693FB5DBC0}"/>
              </a:ext>
            </a:extLst>
          </p:cNvPr>
          <p:cNvSpPr>
            <a:spLocks noGrp="1"/>
          </p:cNvSpPr>
          <p:nvPr>
            <p:ph type="title"/>
          </p:nvPr>
        </p:nvSpPr>
        <p:spPr>
          <a:xfrm>
            <a:off x="1679576" y="730251"/>
            <a:ext cx="21031200" cy="2651126"/>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252A18-0660-4A0A-998F-AF9A7F0C03F5}"/>
              </a:ext>
            </a:extLst>
          </p:cNvPr>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a:extLst>
              <a:ext uri="{FF2B5EF4-FFF2-40B4-BE49-F238E27FC236}">
                <a16:creationId xmlns:a16="http://schemas.microsoft.com/office/drawing/2014/main" id="{320F6D04-74AA-4E06-9DAF-8FCA8342C444}"/>
              </a:ext>
            </a:extLst>
          </p:cNvPr>
          <p:cNvSpPr>
            <a:spLocks noGrp="1"/>
          </p:cNvSpPr>
          <p:nvPr>
            <p:ph sz="half" idx="2"/>
          </p:nvPr>
        </p:nvSpPr>
        <p:spPr>
          <a:xfrm>
            <a:off x="1679577" y="5010150"/>
            <a:ext cx="10315574"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941852-DB8E-49DB-B406-C06B6AE6B69D}"/>
              </a:ext>
            </a:extLst>
          </p:cNvPr>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a:extLst>
              <a:ext uri="{FF2B5EF4-FFF2-40B4-BE49-F238E27FC236}">
                <a16:creationId xmlns:a16="http://schemas.microsoft.com/office/drawing/2014/main" id="{D311E5EA-FBD2-4F28-A2A5-FA298AA9AE01}"/>
              </a:ext>
            </a:extLst>
          </p:cNvPr>
          <p:cNvSpPr>
            <a:spLocks noGrp="1"/>
          </p:cNvSpPr>
          <p:nvPr>
            <p:ph sz="quarter" idx="4"/>
          </p:nvPr>
        </p:nvSpPr>
        <p:spPr>
          <a:xfrm>
            <a:off x="12344400" y="5010150"/>
            <a:ext cx="1036637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485D40-7F0F-4F1E-96E6-66878C692E28}"/>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97702E09-357F-4725-9EDF-0AF3C6E888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BDF82B-1C80-4681-BEB5-534A909E449B}"/>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8154577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38A77-3159-497A-BD1E-D4CF1E4980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6939CD-55F8-43A4-8208-B00A743FB186}"/>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47AA79F5-5933-47B4-AE6E-F001575964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C3FBE4-0023-4AD5-8F5F-D2FC1F48E7D7}"/>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348880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Picture Placeholder 8"/>
          <p:cNvSpPr>
            <a:spLocks noGrp="1"/>
          </p:cNvSpPr>
          <p:nvPr>
            <p:ph type="pic" sz="quarter" idx="12"/>
          </p:nvPr>
        </p:nvSpPr>
        <p:spPr>
          <a:xfrm>
            <a:off x="4066459" y="4589171"/>
            <a:ext cx="6102626" cy="4552122"/>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2" name="Title 1"/>
          <p:cNvSpPr>
            <a:spLocks noGrp="1"/>
          </p:cNvSpPr>
          <p:nvPr>
            <p:ph type="title"/>
          </p:nvPr>
        </p:nvSpPr>
        <p:spPr>
          <a:xfrm>
            <a:off x="2049942" y="2350605"/>
            <a:ext cx="20293224" cy="3294822"/>
          </a:xfrm>
          <a:effectLst>
            <a:outerShdw blurRad="762000" dist="381000" dir="5400000" algn="t" rotWithShape="0">
              <a:prstClr val="black">
                <a:alpha val="30000"/>
              </a:prstClr>
            </a:outerShdw>
          </a:effectLst>
        </p:spPr>
        <p:txBody>
          <a:bodyPr/>
          <a:lstStyle>
            <a:lvl1pPr>
              <a:defRPr sz="24000" b="1" i="0">
                <a:latin typeface="Arial" panose="020B0604020202020204" pitchFamily="34" charset="0"/>
                <a:ea typeface="Arial" panose="020B0604020202020204" pitchFamily="34" charset="0"/>
                <a:cs typeface="Arial" panose="020B0604020202020204" pitchFamily="34" charset="0"/>
              </a:defRPr>
            </a:lvl1pPr>
          </a:lstStyle>
          <a:p>
            <a:r>
              <a:rPr lang="en-US" dirty="0"/>
              <a:t>Click to edit</a:t>
            </a:r>
          </a:p>
        </p:txBody>
      </p:sp>
    </p:spTree>
    <p:extLst>
      <p:ext uri="{BB962C8B-B14F-4D97-AF65-F5344CB8AC3E}">
        <p14:creationId xmlns:p14="http://schemas.microsoft.com/office/powerpoint/2010/main" val="40335455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AF0414-E0F4-4779-ACF4-BC74057853F1}"/>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F445A8F4-61EB-42F0-AC97-3A0364FC29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1E7A18-EAFA-43DB-9613-2AFE49A75550}"/>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6488079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AACBE-9963-41A8-8D28-5629A7B02AC3}"/>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Content Placeholder 2">
            <a:extLst>
              <a:ext uri="{FF2B5EF4-FFF2-40B4-BE49-F238E27FC236}">
                <a16:creationId xmlns:a16="http://schemas.microsoft.com/office/drawing/2014/main" id="{F351459F-76C3-4CF3-A98E-3F2422651DC7}"/>
              </a:ext>
            </a:extLst>
          </p:cNvPr>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FE3332-5B9F-4DB5-98CC-109EE31716E2}"/>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a:extLst>
              <a:ext uri="{FF2B5EF4-FFF2-40B4-BE49-F238E27FC236}">
                <a16:creationId xmlns:a16="http://schemas.microsoft.com/office/drawing/2014/main" id="{1DB3AFA7-630F-410E-A8B5-2DA3D0AC64A3}"/>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5AF9316-B8A2-4A56-AE50-F170C65318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6B80C-62B9-48FD-98AC-A76107A76930}"/>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39507893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B4B61-9C33-4C12-9A6B-093BEB50CB6D}"/>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Picture Placeholder 2">
            <a:extLst>
              <a:ext uri="{FF2B5EF4-FFF2-40B4-BE49-F238E27FC236}">
                <a16:creationId xmlns:a16="http://schemas.microsoft.com/office/drawing/2014/main" id="{ABCB06EE-1D81-4FA9-B846-1660A44E1EB7}"/>
              </a:ext>
            </a:extLst>
          </p:cNvPr>
          <p:cNvSpPr>
            <a:spLocks noGrp="1"/>
          </p:cNvSpPr>
          <p:nvPr>
            <p:ph type="pic" idx="1"/>
          </p:nvPr>
        </p:nvSpPr>
        <p:spPr>
          <a:xfrm>
            <a:off x="10366376" y="1974851"/>
            <a:ext cx="12344400" cy="974725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US"/>
          </a:p>
        </p:txBody>
      </p:sp>
      <p:sp>
        <p:nvSpPr>
          <p:cNvPr id="4" name="Text Placeholder 3">
            <a:extLst>
              <a:ext uri="{FF2B5EF4-FFF2-40B4-BE49-F238E27FC236}">
                <a16:creationId xmlns:a16="http://schemas.microsoft.com/office/drawing/2014/main" id="{CABE536A-BE93-4A08-8ECA-E68974001EA7}"/>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a:extLst>
              <a:ext uri="{FF2B5EF4-FFF2-40B4-BE49-F238E27FC236}">
                <a16:creationId xmlns:a16="http://schemas.microsoft.com/office/drawing/2014/main" id="{198FC1B2-1A86-4F3B-8735-DE3F291F2F93}"/>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79C6C7C-2910-4DCE-946F-0A6B4FD752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8C6E1D-C5C3-483F-85A8-C48431A09C52}"/>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28284867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209E3-A419-48BB-BD3B-18070B6B66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3EDE0F-77D0-46E9-B05B-76E27339BB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892876-831A-4AEB-922C-202B2D0CDD5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FAA7544-F877-436A-ACFA-CC10CFE9F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FD694F-23ED-4EC9-9EBD-C104DE80C94D}"/>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24735780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286D9E-9723-4006-A256-8B82C57EBB47}"/>
              </a:ext>
            </a:extLst>
          </p:cNvPr>
          <p:cNvSpPr>
            <a:spLocks noGrp="1"/>
          </p:cNvSpPr>
          <p:nvPr>
            <p:ph type="title" orient="vert"/>
          </p:nvPr>
        </p:nvSpPr>
        <p:spPr>
          <a:xfrm>
            <a:off x="17449800" y="730250"/>
            <a:ext cx="5257800" cy="1162367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D4589B-DC59-4BF8-9634-884B8D709AC0}"/>
              </a:ext>
            </a:extLst>
          </p:cNvPr>
          <p:cNvSpPr>
            <a:spLocks noGrp="1"/>
          </p:cNvSpPr>
          <p:nvPr>
            <p:ph type="body" orient="vert" idx="1"/>
          </p:nvPr>
        </p:nvSpPr>
        <p:spPr>
          <a:xfrm>
            <a:off x="1676400" y="730250"/>
            <a:ext cx="15468600"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C6F9F-F43D-4BFC-B63B-6F42CD57431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5A843A3-A3F0-48FB-BD12-20FA658909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AD53FF-9CD3-4A9A-93B2-ECFB189401C5}"/>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17842056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Title, Subhead &amp; Breadcrumb">
    <p:spTree>
      <p:nvGrpSpPr>
        <p:cNvPr id="1" name=""/>
        <p:cNvGrpSpPr/>
        <p:nvPr/>
      </p:nvGrpSpPr>
      <p:grpSpPr>
        <a:xfrm>
          <a:off x="0" y="0"/>
          <a:ext cx="0" cy="0"/>
          <a:chOff x="0" y="0"/>
          <a:chExt cx="0" cy="0"/>
        </a:xfrm>
      </p:grpSpPr>
      <p:sp>
        <p:nvSpPr>
          <p:cNvPr id="2" name="Title 1"/>
          <p:cNvSpPr>
            <a:spLocks noGrp="1"/>
          </p:cNvSpPr>
          <p:nvPr>
            <p:ph type="title"/>
          </p:nvPr>
        </p:nvSpPr>
        <p:spPr>
          <a:xfrm>
            <a:off x="1828800" y="1389888"/>
            <a:ext cx="20726400" cy="1188720"/>
          </a:xfrm>
        </p:spPr>
        <p:txBody>
          <a:bodyPr vert="horz" lIns="0" tIns="45720" rIns="0" bIns="0" rtlCol="0" anchor="b" anchorCtr="0">
            <a:noAutofit/>
          </a:bodyPr>
          <a:lstStyle>
            <a:lvl1pPr>
              <a:defRPr lang="en-US" sz="7200" spc="-150" dirty="0">
                <a:latin typeface="+mj-lt"/>
              </a:defRPr>
            </a:lvl1pPr>
          </a:lstStyle>
          <a:p>
            <a:pPr lvl="0" defTabSz="1371566">
              <a:lnSpc>
                <a:spcPct val="85000"/>
              </a:lnSpc>
            </a:pPr>
            <a:r>
              <a:rPr lang="en-US"/>
              <a:t>Click to edit Master title style</a:t>
            </a:r>
          </a:p>
        </p:txBody>
      </p:sp>
      <p:sp>
        <p:nvSpPr>
          <p:cNvPr id="4" name="Text Placeholder 8"/>
          <p:cNvSpPr>
            <a:spLocks noGrp="1"/>
          </p:cNvSpPr>
          <p:nvPr>
            <p:ph type="body" sz="quarter" idx="14"/>
          </p:nvPr>
        </p:nvSpPr>
        <p:spPr>
          <a:xfrm>
            <a:off x="1829442" y="2706624"/>
            <a:ext cx="20725760" cy="950976"/>
          </a:xfrm>
        </p:spPr>
        <p:txBody>
          <a:bodyPr vert="horz" lIns="0" tIns="0" rIns="0" bIns="0" rtlCol="0">
            <a:noAutofit/>
          </a:bodyPr>
          <a:lstStyle>
            <a:lvl1pPr marL="0" indent="0">
              <a:buNone/>
              <a:defRPr lang="en-US" sz="2400"/>
            </a:lvl1pPr>
          </a:lstStyle>
          <a:p>
            <a:pPr marL="457188" lvl="0" indent="-457188">
              <a:lnSpc>
                <a:spcPct val="130000"/>
              </a:lnSpc>
            </a:pPr>
            <a:r>
              <a:rPr lang="en-US"/>
              <a:t>Edit Master text styles</a:t>
            </a:r>
          </a:p>
        </p:txBody>
      </p:sp>
      <p:sp>
        <p:nvSpPr>
          <p:cNvPr id="8" name="Text Placeholder 5"/>
          <p:cNvSpPr>
            <a:spLocks noGrp="1"/>
          </p:cNvSpPr>
          <p:nvPr>
            <p:ph type="body" sz="quarter" idx="15" hasCustomPrompt="1"/>
          </p:nvPr>
        </p:nvSpPr>
        <p:spPr>
          <a:xfrm>
            <a:off x="1829942" y="932688"/>
            <a:ext cx="6711696" cy="406400"/>
          </a:xfrm>
        </p:spPr>
        <p:txBody>
          <a:bodyPr vert="horz" lIns="0" tIns="0" rIns="0" bIns="0" rtlCol="0">
            <a:noAutofit/>
          </a:bodyPr>
          <a:lstStyle>
            <a:lvl1pPr marL="0" indent="0">
              <a:buNone/>
              <a:defRPr lang="en-US" sz="1800" b="1" kern="0" cap="all" spc="502" baseline="0" dirty="0">
                <a:solidFill>
                  <a:schemeClr val="accent5">
                    <a:lumMod val="60000"/>
                    <a:lumOff val="40000"/>
                  </a:schemeClr>
                </a:solidFill>
                <a:ea typeface="Nexa Black" charset="0"/>
                <a:cs typeface="Nexa Black" charset="0"/>
              </a:defRPr>
            </a:lvl1pPr>
          </a:lstStyle>
          <a:p>
            <a:pPr marL="457188" lvl="0" indent="-457188"/>
            <a:r>
              <a:rPr lang="en-US"/>
              <a:t>BREADCRUMBS</a:t>
            </a:r>
          </a:p>
        </p:txBody>
      </p:sp>
      <p:sp>
        <p:nvSpPr>
          <p:cNvPr id="5" name="Slide Number Placeholder 5"/>
          <p:cNvSpPr>
            <a:spLocks noGrp="1"/>
          </p:cNvSpPr>
          <p:nvPr>
            <p:ph type="sldNum" sz="quarter" idx="4"/>
          </p:nvPr>
        </p:nvSpPr>
        <p:spPr>
          <a:xfrm>
            <a:off x="21714816" y="12577488"/>
            <a:ext cx="1422400" cy="658368"/>
          </a:xfrm>
          <a:prstGeom prst="rect">
            <a:avLst/>
          </a:prstGeom>
        </p:spPr>
        <p:txBody>
          <a:bodyPr/>
          <a:lstStyle>
            <a:lvl1pPr>
              <a:defRPr sz="2102">
                <a:solidFill>
                  <a:schemeClr val="accent6"/>
                </a:solidFill>
              </a:defRPr>
            </a:lvl1pPr>
          </a:lstStyle>
          <a:p>
            <a:fld id="{0CFEC368-1D7A-4F81-ABF6-AE0E36BAF64C}" type="slidenum">
              <a:rPr lang="en-US" smtClean="0"/>
              <a:pPr/>
              <a:t>‹#›</a:t>
            </a:fld>
            <a:endParaRPr lang="en-US"/>
          </a:p>
        </p:txBody>
      </p:sp>
    </p:spTree>
    <p:extLst>
      <p:ext uri="{BB962C8B-B14F-4D97-AF65-F5344CB8AC3E}">
        <p14:creationId xmlns:p14="http://schemas.microsoft.com/office/powerpoint/2010/main" val="680216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24234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50261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4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25618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Picture Placeholder 8"/>
          <p:cNvSpPr>
            <a:spLocks noGrp="1"/>
          </p:cNvSpPr>
          <p:nvPr>
            <p:ph type="pic" sz="quarter" idx="12"/>
          </p:nvPr>
        </p:nvSpPr>
        <p:spPr>
          <a:xfrm>
            <a:off x="4066459" y="4589171"/>
            <a:ext cx="6102626" cy="4552122"/>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2" name="Title 1"/>
          <p:cNvSpPr>
            <a:spLocks noGrp="1"/>
          </p:cNvSpPr>
          <p:nvPr>
            <p:ph type="title"/>
          </p:nvPr>
        </p:nvSpPr>
        <p:spPr>
          <a:xfrm>
            <a:off x="2049942" y="2350605"/>
            <a:ext cx="20293224" cy="3294822"/>
          </a:xfrm>
          <a:effectLst>
            <a:outerShdw blurRad="762000" dist="381000" dir="5400000" algn="t" rotWithShape="0">
              <a:prstClr val="black">
                <a:alpha val="30000"/>
              </a:prstClr>
            </a:outerShdw>
          </a:effectLst>
        </p:spPr>
        <p:txBody>
          <a:bodyPr/>
          <a:lstStyle>
            <a:lvl1pPr>
              <a:defRPr sz="24000" b="1" i="0">
                <a:latin typeface="Arial" panose="020B0604020202020204" pitchFamily="34" charset="0"/>
                <a:ea typeface="Arial" panose="020B0604020202020204" pitchFamily="34" charset="0"/>
                <a:cs typeface="Arial" panose="020B0604020202020204" pitchFamily="34" charset="0"/>
              </a:defRPr>
            </a:lvl1pPr>
          </a:lstStyle>
          <a:p>
            <a:r>
              <a:rPr lang="en-US" dirty="0"/>
              <a:t>Click to edit</a:t>
            </a:r>
          </a:p>
        </p:txBody>
      </p:sp>
    </p:spTree>
    <p:extLst>
      <p:ext uri="{BB962C8B-B14F-4D97-AF65-F5344CB8AC3E}">
        <p14:creationId xmlns:p14="http://schemas.microsoft.com/office/powerpoint/2010/main" val="3392843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Picture Placeholder 8"/>
          <p:cNvSpPr>
            <a:spLocks noGrp="1"/>
          </p:cNvSpPr>
          <p:nvPr>
            <p:ph type="pic" sz="quarter" idx="12"/>
          </p:nvPr>
        </p:nvSpPr>
        <p:spPr>
          <a:xfrm>
            <a:off x="12192000" y="0"/>
            <a:ext cx="12192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4" name="Title 1"/>
          <p:cNvSpPr>
            <a:spLocks noGrp="1"/>
          </p:cNvSpPr>
          <p:nvPr>
            <p:ph type="title"/>
          </p:nvPr>
        </p:nvSpPr>
        <p:spPr>
          <a:xfrm>
            <a:off x="2049942" y="5210589"/>
            <a:ext cx="20293224" cy="3294822"/>
          </a:xfrm>
          <a:effectLst>
            <a:outerShdw blurRad="762000" dist="381000" dir="5400000" algn="t" rotWithShape="0">
              <a:prstClr val="black">
                <a:alpha val="30000"/>
              </a:prstClr>
            </a:outerShdw>
          </a:effectLst>
        </p:spPr>
        <p:txBody>
          <a:bodyPr/>
          <a:lstStyle>
            <a:lvl1pPr algn="ctr">
              <a:defRPr sz="19200" b="1" i="0">
                <a:latin typeface="Arial" panose="020B0604020202020204" pitchFamily="34" charset="0"/>
                <a:ea typeface="Arial" panose="020B0604020202020204" pitchFamily="34" charset="0"/>
                <a:cs typeface="Arial" panose="020B0604020202020204" pitchFamily="34" charset="0"/>
              </a:defRPr>
            </a:lvl1pPr>
          </a:lstStyle>
          <a:p>
            <a:r>
              <a:rPr lang="en-US" dirty="0"/>
              <a:t>Click to edit</a:t>
            </a:r>
          </a:p>
        </p:txBody>
      </p:sp>
    </p:spTree>
    <p:extLst>
      <p:ext uri="{BB962C8B-B14F-4D97-AF65-F5344CB8AC3E}">
        <p14:creationId xmlns:p14="http://schemas.microsoft.com/office/powerpoint/2010/main" val="38935500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Picture Placeholder 8"/>
          <p:cNvSpPr>
            <a:spLocks noGrp="1"/>
          </p:cNvSpPr>
          <p:nvPr>
            <p:ph type="pic" sz="quarter" idx="12"/>
          </p:nvPr>
        </p:nvSpPr>
        <p:spPr>
          <a:xfrm>
            <a:off x="12192000" y="0"/>
            <a:ext cx="12192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4" name="Title 1"/>
          <p:cNvSpPr>
            <a:spLocks noGrp="1"/>
          </p:cNvSpPr>
          <p:nvPr>
            <p:ph type="title"/>
          </p:nvPr>
        </p:nvSpPr>
        <p:spPr>
          <a:xfrm>
            <a:off x="2049942" y="5210589"/>
            <a:ext cx="20293224" cy="3294822"/>
          </a:xfrm>
          <a:effectLst>
            <a:outerShdw blurRad="762000" dist="381000" dir="5400000" algn="t" rotWithShape="0">
              <a:prstClr val="black">
                <a:alpha val="30000"/>
              </a:prstClr>
            </a:outerShdw>
          </a:effectLst>
        </p:spPr>
        <p:txBody>
          <a:bodyPr/>
          <a:lstStyle>
            <a:lvl1pPr algn="ctr">
              <a:defRPr sz="19200" b="1" i="0">
                <a:latin typeface="Arial" panose="020B0604020202020204" pitchFamily="34" charset="0"/>
                <a:ea typeface="Arial" panose="020B0604020202020204" pitchFamily="34" charset="0"/>
                <a:cs typeface="Arial" panose="020B0604020202020204" pitchFamily="34" charset="0"/>
              </a:defRPr>
            </a:lvl1pPr>
          </a:lstStyle>
          <a:p>
            <a:r>
              <a:rPr lang="en-US" dirty="0"/>
              <a:t>Click to edit</a:t>
            </a:r>
          </a:p>
        </p:txBody>
      </p:sp>
    </p:spTree>
    <p:extLst>
      <p:ext uri="{BB962C8B-B14F-4D97-AF65-F5344CB8AC3E}">
        <p14:creationId xmlns:p14="http://schemas.microsoft.com/office/powerpoint/2010/main" val="15209582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0134601" y="1893405"/>
            <a:ext cx="12228442" cy="2499690"/>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4" name="Picture Placeholder 8"/>
          <p:cNvSpPr>
            <a:spLocks noGrp="1"/>
          </p:cNvSpPr>
          <p:nvPr>
            <p:ph type="pic" sz="quarter" idx="12"/>
          </p:nvPr>
        </p:nvSpPr>
        <p:spPr>
          <a:xfrm>
            <a:off x="2047160" y="0"/>
            <a:ext cx="6087192" cy="9144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30993181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10166352" cy="2499690"/>
          </a:xfrm>
        </p:spPr>
        <p:txBody>
          <a:bodyPr/>
          <a:lstStyle/>
          <a:p>
            <a:r>
              <a:rPr lang="en-US"/>
              <a:t>Click to edit Master title style</a:t>
            </a:r>
          </a:p>
        </p:txBody>
      </p:sp>
      <p:sp>
        <p:nvSpPr>
          <p:cNvPr id="4" name="Picture Placeholder 8"/>
          <p:cNvSpPr>
            <a:spLocks noGrp="1"/>
          </p:cNvSpPr>
          <p:nvPr>
            <p:ph type="pic" sz="quarter" idx="12"/>
          </p:nvPr>
        </p:nvSpPr>
        <p:spPr>
          <a:xfrm>
            <a:off x="16256000" y="0"/>
            <a:ext cx="8128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5" name="Picture Placeholder 8"/>
          <p:cNvSpPr>
            <a:spLocks noGrp="1"/>
          </p:cNvSpPr>
          <p:nvPr>
            <p:ph type="pic" sz="quarter" idx="13"/>
          </p:nvPr>
        </p:nvSpPr>
        <p:spPr>
          <a:xfrm>
            <a:off x="16256000" y="6434180"/>
            <a:ext cx="3123840" cy="3123840"/>
          </a:xfrm>
          <a:prstGeom prst="ellipse">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360505949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18296808" y="0"/>
            <a:ext cx="6087192"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10259784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4218840" y="1893405"/>
            <a:ext cx="8133160" cy="2499690"/>
          </a:xfrm>
        </p:spPr>
        <p:txBody>
          <a:bodyPr/>
          <a:lstStyle/>
          <a:p>
            <a:r>
              <a:rPr lang="en-US"/>
              <a:t>Click to edit Master title style</a:t>
            </a:r>
          </a:p>
        </p:txBody>
      </p:sp>
      <p:sp>
        <p:nvSpPr>
          <p:cNvPr id="4" name="Picture Placeholder 8"/>
          <p:cNvSpPr>
            <a:spLocks noGrp="1"/>
          </p:cNvSpPr>
          <p:nvPr>
            <p:ph type="pic" sz="quarter" idx="12"/>
          </p:nvPr>
        </p:nvSpPr>
        <p:spPr>
          <a:xfrm>
            <a:off x="2032000" y="0"/>
            <a:ext cx="10160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7653848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14224000" y="0"/>
            <a:ext cx="10160000" cy="4572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179630297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8"/>
          <p:cNvSpPr>
            <a:spLocks noGrp="1"/>
          </p:cNvSpPr>
          <p:nvPr>
            <p:ph type="pic" sz="quarter" idx="12"/>
          </p:nvPr>
        </p:nvSpPr>
        <p:spPr>
          <a:xfrm>
            <a:off x="2032000" y="0"/>
            <a:ext cx="8128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221276295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14224000" y="9144000"/>
            <a:ext cx="10160000" cy="4572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144796706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6914240" y="3858066"/>
            <a:ext cx="7797440" cy="7797440"/>
          </a:xfrm>
          <a:prstGeom prst="ellipse">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407015360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6122672" cy="2499690"/>
          </a:xfrm>
        </p:spPr>
        <p:txBody>
          <a:bodyPr/>
          <a:lstStyle/>
          <a:p>
            <a:r>
              <a:rPr lang="en-US"/>
              <a:t>Click to edit Master title style</a:t>
            </a:r>
          </a:p>
        </p:txBody>
      </p:sp>
      <p:sp>
        <p:nvSpPr>
          <p:cNvPr id="4" name="Picture Placeholder 8"/>
          <p:cNvSpPr>
            <a:spLocks noGrp="1"/>
          </p:cNvSpPr>
          <p:nvPr>
            <p:ph type="pic" sz="quarter" idx="12"/>
          </p:nvPr>
        </p:nvSpPr>
        <p:spPr>
          <a:xfrm>
            <a:off x="10180320" y="1137920"/>
            <a:ext cx="6075680" cy="343408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a:p>
        </p:txBody>
      </p:sp>
      <p:sp>
        <p:nvSpPr>
          <p:cNvPr id="6" name="Picture Placeholder 8"/>
          <p:cNvSpPr>
            <a:spLocks noGrp="1"/>
          </p:cNvSpPr>
          <p:nvPr>
            <p:ph type="pic" sz="quarter" idx="13"/>
          </p:nvPr>
        </p:nvSpPr>
        <p:spPr>
          <a:xfrm>
            <a:off x="16824960" y="2255520"/>
            <a:ext cx="6075680" cy="34340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7" name="Picture Placeholder 8"/>
          <p:cNvSpPr>
            <a:spLocks noGrp="1"/>
          </p:cNvSpPr>
          <p:nvPr>
            <p:ph type="pic" sz="quarter" idx="14"/>
          </p:nvPr>
        </p:nvSpPr>
        <p:spPr>
          <a:xfrm>
            <a:off x="10180320" y="6861644"/>
            <a:ext cx="6075680" cy="34340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8" name="Picture Placeholder 8"/>
          <p:cNvSpPr>
            <a:spLocks noGrp="1"/>
          </p:cNvSpPr>
          <p:nvPr>
            <p:ph type="pic" sz="quarter" idx="15"/>
          </p:nvPr>
        </p:nvSpPr>
        <p:spPr>
          <a:xfrm>
            <a:off x="16824960" y="7979244"/>
            <a:ext cx="6075680" cy="34340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3427515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0134601" y="1893405"/>
            <a:ext cx="12228442" cy="2499690"/>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4" name="Picture Placeholder 8"/>
          <p:cNvSpPr>
            <a:spLocks noGrp="1"/>
          </p:cNvSpPr>
          <p:nvPr>
            <p:ph type="pic" sz="quarter" idx="12"/>
          </p:nvPr>
        </p:nvSpPr>
        <p:spPr>
          <a:xfrm>
            <a:off x="2047160" y="0"/>
            <a:ext cx="6087192" cy="9144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334053946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4" name="Picture Placeholder 8"/>
          <p:cNvSpPr>
            <a:spLocks noGrp="1"/>
          </p:cNvSpPr>
          <p:nvPr>
            <p:ph type="pic" sz="quarter" idx="12"/>
          </p:nvPr>
        </p:nvSpPr>
        <p:spPr>
          <a:xfrm>
            <a:off x="2032000" y="0"/>
            <a:ext cx="6116320" cy="914400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a:p>
        </p:txBody>
      </p:sp>
      <p:sp>
        <p:nvSpPr>
          <p:cNvPr id="5" name="Picture Placeholder 8"/>
          <p:cNvSpPr>
            <a:spLocks noGrp="1"/>
          </p:cNvSpPr>
          <p:nvPr>
            <p:ph type="pic" sz="quarter" idx="14"/>
          </p:nvPr>
        </p:nvSpPr>
        <p:spPr>
          <a:xfrm>
            <a:off x="8148320" y="9144000"/>
            <a:ext cx="14203680" cy="4572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39155378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Picture Placeholder 8"/>
          <p:cNvSpPr>
            <a:spLocks noGrp="1"/>
          </p:cNvSpPr>
          <p:nvPr>
            <p:ph type="pic" sz="quarter" idx="14"/>
          </p:nvPr>
        </p:nvSpPr>
        <p:spPr>
          <a:xfrm>
            <a:off x="2032000" y="9144000"/>
            <a:ext cx="22352000" cy="4572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48206994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14224000" y="0"/>
            <a:ext cx="10160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386956669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4203681" y="1893405"/>
            <a:ext cx="8159362" cy="2499690"/>
          </a:xfrm>
        </p:spPr>
        <p:txBody>
          <a:bodyPr/>
          <a:lstStyle/>
          <a:p>
            <a:r>
              <a:rPr lang="en-US"/>
              <a:t>Click to edit Master title style</a:t>
            </a:r>
          </a:p>
        </p:txBody>
      </p:sp>
      <p:sp>
        <p:nvSpPr>
          <p:cNvPr id="4" name="Picture Placeholder 8"/>
          <p:cNvSpPr>
            <a:spLocks noGrp="1"/>
          </p:cNvSpPr>
          <p:nvPr>
            <p:ph type="pic" sz="quarter" idx="12"/>
          </p:nvPr>
        </p:nvSpPr>
        <p:spPr>
          <a:xfrm>
            <a:off x="2032000" y="0"/>
            <a:ext cx="10160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203672126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4203681" y="1893405"/>
            <a:ext cx="8159362" cy="2499690"/>
          </a:xfrm>
        </p:spPr>
        <p:txBody>
          <a:bodyPr/>
          <a:lstStyle/>
          <a:p>
            <a:r>
              <a:rPr lang="en-US"/>
              <a:t>Click to edit Master title style</a:t>
            </a:r>
          </a:p>
        </p:txBody>
      </p:sp>
    </p:spTree>
    <p:extLst>
      <p:ext uri="{BB962C8B-B14F-4D97-AF65-F5344CB8AC3E}">
        <p14:creationId xmlns:p14="http://schemas.microsoft.com/office/powerpoint/2010/main" val="112169071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2171683" y="1137920"/>
            <a:ext cx="12212318" cy="800608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a:p>
        </p:txBody>
      </p:sp>
      <p:sp>
        <p:nvSpPr>
          <p:cNvPr id="5" name="Picture Placeholder 8"/>
          <p:cNvSpPr>
            <a:spLocks noGrp="1"/>
          </p:cNvSpPr>
          <p:nvPr>
            <p:ph type="pic" sz="quarter" idx="13"/>
          </p:nvPr>
        </p:nvSpPr>
        <p:spPr>
          <a:xfrm>
            <a:off x="6116320" y="9144000"/>
            <a:ext cx="10139680" cy="4572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394078979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8267680" y="0"/>
            <a:ext cx="6116320" cy="914400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a:p>
        </p:txBody>
      </p:sp>
      <p:sp>
        <p:nvSpPr>
          <p:cNvPr id="5" name="Picture Placeholder 8"/>
          <p:cNvSpPr>
            <a:spLocks noGrp="1"/>
          </p:cNvSpPr>
          <p:nvPr>
            <p:ph type="pic" sz="quarter" idx="13"/>
          </p:nvPr>
        </p:nvSpPr>
        <p:spPr>
          <a:xfrm>
            <a:off x="12171680" y="5709920"/>
            <a:ext cx="6096000" cy="80060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287659237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8267680" y="0"/>
            <a:ext cx="6116320" cy="682752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a:p>
        </p:txBody>
      </p:sp>
      <p:sp>
        <p:nvSpPr>
          <p:cNvPr id="5" name="Picture Placeholder 8"/>
          <p:cNvSpPr>
            <a:spLocks noGrp="1"/>
          </p:cNvSpPr>
          <p:nvPr>
            <p:ph type="pic" sz="quarter" idx="13"/>
          </p:nvPr>
        </p:nvSpPr>
        <p:spPr>
          <a:xfrm>
            <a:off x="12171680" y="6827520"/>
            <a:ext cx="6096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7" name="Picture Placeholder 8"/>
          <p:cNvSpPr>
            <a:spLocks noGrp="1"/>
          </p:cNvSpPr>
          <p:nvPr>
            <p:ph type="pic" sz="quarter" idx="15"/>
          </p:nvPr>
        </p:nvSpPr>
        <p:spPr>
          <a:xfrm>
            <a:off x="12171680" y="-60960"/>
            <a:ext cx="6096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9" name="Picture Placeholder 8"/>
          <p:cNvSpPr>
            <a:spLocks noGrp="1"/>
          </p:cNvSpPr>
          <p:nvPr>
            <p:ph type="pic" sz="quarter" idx="16"/>
          </p:nvPr>
        </p:nvSpPr>
        <p:spPr>
          <a:xfrm>
            <a:off x="18267680" y="6827520"/>
            <a:ext cx="611632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11722100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8267680" y="0"/>
            <a:ext cx="6116320" cy="682752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a:p>
        </p:txBody>
      </p:sp>
      <p:sp>
        <p:nvSpPr>
          <p:cNvPr id="7" name="Picture Placeholder 8"/>
          <p:cNvSpPr>
            <a:spLocks noGrp="1"/>
          </p:cNvSpPr>
          <p:nvPr>
            <p:ph type="pic" sz="quarter" idx="15"/>
          </p:nvPr>
        </p:nvSpPr>
        <p:spPr>
          <a:xfrm>
            <a:off x="12171680" y="-60960"/>
            <a:ext cx="6096000" cy="1377696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9" name="Picture Placeholder 8"/>
          <p:cNvSpPr>
            <a:spLocks noGrp="1"/>
          </p:cNvSpPr>
          <p:nvPr>
            <p:ph type="pic" sz="quarter" idx="16"/>
          </p:nvPr>
        </p:nvSpPr>
        <p:spPr>
          <a:xfrm>
            <a:off x="18267680" y="6827520"/>
            <a:ext cx="611632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249141304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8267680" y="0"/>
            <a:ext cx="6116320" cy="1371600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a:p>
        </p:txBody>
      </p:sp>
      <p:sp>
        <p:nvSpPr>
          <p:cNvPr id="5" name="Picture Placeholder 8"/>
          <p:cNvSpPr>
            <a:spLocks noGrp="1"/>
          </p:cNvSpPr>
          <p:nvPr>
            <p:ph type="pic" sz="quarter" idx="13"/>
          </p:nvPr>
        </p:nvSpPr>
        <p:spPr>
          <a:xfrm>
            <a:off x="12171680" y="6827520"/>
            <a:ext cx="6096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7" name="Picture Placeholder 8"/>
          <p:cNvSpPr>
            <a:spLocks noGrp="1"/>
          </p:cNvSpPr>
          <p:nvPr>
            <p:ph type="pic" sz="quarter" idx="15"/>
          </p:nvPr>
        </p:nvSpPr>
        <p:spPr>
          <a:xfrm>
            <a:off x="12171680" y="-60960"/>
            <a:ext cx="6096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307038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10166352" cy="2499690"/>
          </a:xfrm>
        </p:spPr>
        <p:txBody>
          <a:bodyPr/>
          <a:lstStyle/>
          <a:p>
            <a:r>
              <a:rPr lang="en-US"/>
              <a:t>Click to edit Master title style</a:t>
            </a:r>
          </a:p>
        </p:txBody>
      </p:sp>
      <p:sp>
        <p:nvSpPr>
          <p:cNvPr id="4" name="Picture Placeholder 8"/>
          <p:cNvSpPr>
            <a:spLocks noGrp="1"/>
          </p:cNvSpPr>
          <p:nvPr>
            <p:ph type="pic" sz="quarter" idx="12"/>
          </p:nvPr>
        </p:nvSpPr>
        <p:spPr>
          <a:xfrm>
            <a:off x="16256000" y="0"/>
            <a:ext cx="8128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16256000" y="6434180"/>
            <a:ext cx="3123840" cy="3123840"/>
          </a:xfrm>
          <a:prstGeom prst="ellipse">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97331492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2171680" y="0"/>
            <a:ext cx="12212320" cy="682752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a:p>
        </p:txBody>
      </p:sp>
      <p:sp>
        <p:nvSpPr>
          <p:cNvPr id="5" name="Picture Placeholder 8"/>
          <p:cNvSpPr>
            <a:spLocks noGrp="1"/>
          </p:cNvSpPr>
          <p:nvPr>
            <p:ph type="pic" sz="quarter" idx="13"/>
          </p:nvPr>
        </p:nvSpPr>
        <p:spPr>
          <a:xfrm>
            <a:off x="12171680" y="6827520"/>
            <a:ext cx="6096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9" name="Picture Placeholder 8"/>
          <p:cNvSpPr>
            <a:spLocks noGrp="1"/>
          </p:cNvSpPr>
          <p:nvPr>
            <p:ph type="pic" sz="quarter" idx="16"/>
          </p:nvPr>
        </p:nvSpPr>
        <p:spPr>
          <a:xfrm>
            <a:off x="18267680" y="6827520"/>
            <a:ext cx="611632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340151578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14032" cy="2499690"/>
          </a:xfrm>
        </p:spPr>
        <p:txBody>
          <a:bodyPr/>
          <a:lstStyle/>
          <a:p>
            <a:r>
              <a:rPr lang="en-US"/>
              <a:t>Click to edit Master title style</a:t>
            </a:r>
          </a:p>
        </p:txBody>
      </p:sp>
      <p:sp>
        <p:nvSpPr>
          <p:cNvPr id="6" name="Picture Placeholder 8"/>
          <p:cNvSpPr>
            <a:spLocks noGrp="1"/>
          </p:cNvSpPr>
          <p:nvPr>
            <p:ph type="pic" sz="quarter" idx="14"/>
          </p:nvPr>
        </p:nvSpPr>
        <p:spPr>
          <a:xfrm>
            <a:off x="12171680" y="6827520"/>
            <a:ext cx="12212320" cy="688848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a:p>
        </p:txBody>
      </p:sp>
      <p:sp>
        <p:nvSpPr>
          <p:cNvPr id="7" name="Picture Placeholder 8"/>
          <p:cNvSpPr>
            <a:spLocks noGrp="1"/>
          </p:cNvSpPr>
          <p:nvPr>
            <p:ph type="pic" sz="quarter" idx="15"/>
          </p:nvPr>
        </p:nvSpPr>
        <p:spPr>
          <a:xfrm>
            <a:off x="12171680" y="-60960"/>
            <a:ext cx="6096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8" name="Picture Placeholder 8"/>
          <p:cNvSpPr>
            <a:spLocks noGrp="1"/>
          </p:cNvSpPr>
          <p:nvPr>
            <p:ph type="pic" sz="quarter" idx="16"/>
          </p:nvPr>
        </p:nvSpPr>
        <p:spPr>
          <a:xfrm>
            <a:off x="18267680" y="-60960"/>
            <a:ext cx="611632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25220661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34352" cy="2499690"/>
          </a:xfrm>
        </p:spPr>
        <p:txBody>
          <a:bodyPr/>
          <a:lstStyle/>
          <a:p>
            <a:r>
              <a:rPr lang="en-US"/>
              <a:t>Click to edit Master title style</a:t>
            </a:r>
          </a:p>
        </p:txBody>
      </p:sp>
      <p:sp>
        <p:nvSpPr>
          <p:cNvPr id="4" name="Picture Placeholder 8"/>
          <p:cNvSpPr>
            <a:spLocks noGrp="1"/>
          </p:cNvSpPr>
          <p:nvPr>
            <p:ph type="pic" sz="quarter" idx="14"/>
          </p:nvPr>
        </p:nvSpPr>
        <p:spPr>
          <a:xfrm>
            <a:off x="12192000" y="0"/>
            <a:ext cx="4064000" cy="914400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a:p>
        </p:txBody>
      </p:sp>
      <p:sp>
        <p:nvSpPr>
          <p:cNvPr id="5" name="Picture Placeholder 8"/>
          <p:cNvSpPr>
            <a:spLocks noGrp="1"/>
          </p:cNvSpPr>
          <p:nvPr>
            <p:ph type="pic" sz="quarter" idx="13"/>
          </p:nvPr>
        </p:nvSpPr>
        <p:spPr>
          <a:xfrm>
            <a:off x="16256000" y="4572000"/>
            <a:ext cx="4064000" cy="9144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6" name="Picture Placeholder 8"/>
          <p:cNvSpPr>
            <a:spLocks noGrp="1"/>
          </p:cNvSpPr>
          <p:nvPr>
            <p:ph type="pic" sz="quarter" idx="15"/>
          </p:nvPr>
        </p:nvSpPr>
        <p:spPr>
          <a:xfrm>
            <a:off x="20320000" y="0"/>
            <a:ext cx="4064000" cy="9144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251517138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34352" cy="2499690"/>
          </a:xfrm>
        </p:spPr>
        <p:txBody>
          <a:bodyPr/>
          <a:lstStyle/>
          <a:p>
            <a:r>
              <a:rPr lang="en-US"/>
              <a:t>Click to edit Master title style</a:t>
            </a:r>
          </a:p>
        </p:txBody>
      </p:sp>
      <p:sp>
        <p:nvSpPr>
          <p:cNvPr id="4" name="Picture Placeholder 8"/>
          <p:cNvSpPr>
            <a:spLocks noGrp="1"/>
          </p:cNvSpPr>
          <p:nvPr>
            <p:ph type="pic" sz="quarter" idx="14"/>
          </p:nvPr>
        </p:nvSpPr>
        <p:spPr>
          <a:xfrm>
            <a:off x="12029440" y="4342790"/>
            <a:ext cx="4389120" cy="618866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a:p>
        </p:txBody>
      </p:sp>
      <p:sp>
        <p:nvSpPr>
          <p:cNvPr id="5" name="Picture Placeholder 8"/>
          <p:cNvSpPr>
            <a:spLocks noGrp="1"/>
          </p:cNvSpPr>
          <p:nvPr>
            <p:ph type="pic" sz="quarter" idx="13"/>
          </p:nvPr>
        </p:nvSpPr>
        <p:spPr>
          <a:xfrm>
            <a:off x="1625600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6" name="Picture Placeholder 8"/>
          <p:cNvSpPr>
            <a:spLocks noGrp="1"/>
          </p:cNvSpPr>
          <p:nvPr>
            <p:ph type="pic" sz="quarter" idx="15"/>
          </p:nvPr>
        </p:nvSpPr>
        <p:spPr>
          <a:xfrm>
            <a:off x="2032000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7" name="Picture Placeholder 8"/>
          <p:cNvSpPr>
            <a:spLocks noGrp="1"/>
          </p:cNvSpPr>
          <p:nvPr>
            <p:ph type="pic" sz="quarter" idx="16"/>
          </p:nvPr>
        </p:nvSpPr>
        <p:spPr>
          <a:xfrm>
            <a:off x="812800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8" name="Picture Placeholder 8"/>
          <p:cNvSpPr>
            <a:spLocks noGrp="1"/>
          </p:cNvSpPr>
          <p:nvPr>
            <p:ph type="pic" sz="quarter" idx="17"/>
          </p:nvPr>
        </p:nvSpPr>
        <p:spPr>
          <a:xfrm>
            <a:off x="405765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9" name="Picture Placeholder 8"/>
          <p:cNvSpPr>
            <a:spLocks noGrp="1"/>
          </p:cNvSpPr>
          <p:nvPr>
            <p:ph type="pic" sz="quarter" idx="18"/>
          </p:nvPr>
        </p:nvSpPr>
        <p:spPr>
          <a:xfrm>
            <a:off x="-1270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413164843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57650" y="1893405"/>
            <a:ext cx="8134352" cy="2499690"/>
          </a:xfrm>
        </p:spPr>
        <p:txBody>
          <a:bodyPr/>
          <a:lstStyle/>
          <a:p>
            <a:r>
              <a:rPr lang="en-US"/>
              <a:t>Click to edit Master title style</a:t>
            </a:r>
          </a:p>
        </p:txBody>
      </p:sp>
      <p:sp>
        <p:nvSpPr>
          <p:cNvPr id="4" name="Picture Placeholder 8"/>
          <p:cNvSpPr>
            <a:spLocks noGrp="1"/>
          </p:cNvSpPr>
          <p:nvPr>
            <p:ph type="pic" sz="quarter" idx="14"/>
          </p:nvPr>
        </p:nvSpPr>
        <p:spPr>
          <a:xfrm>
            <a:off x="6522720" y="4572000"/>
            <a:ext cx="4064000" cy="573024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a:p>
        </p:txBody>
      </p:sp>
      <p:sp>
        <p:nvSpPr>
          <p:cNvPr id="5" name="Picture Placeholder 8"/>
          <p:cNvSpPr>
            <a:spLocks noGrp="1"/>
          </p:cNvSpPr>
          <p:nvPr>
            <p:ph type="pic" sz="quarter" idx="13"/>
          </p:nvPr>
        </p:nvSpPr>
        <p:spPr>
          <a:xfrm>
            <a:off x="1101979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6" name="Picture Placeholder 8"/>
          <p:cNvSpPr>
            <a:spLocks noGrp="1"/>
          </p:cNvSpPr>
          <p:nvPr>
            <p:ph type="pic" sz="quarter" idx="15"/>
          </p:nvPr>
        </p:nvSpPr>
        <p:spPr>
          <a:xfrm>
            <a:off x="1551686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
        <p:nvSpPr>
          <p:cNvPr id="9" name="Picture Placeholder 8"/>
          <p:cNvSpPr>
            <a:spLocks noGrp="1"/>
          </p:cNvSpPr>
          <p:nvPr>
            <p:ph type="pic" sz="quarter" idx="18"/>
          </p:nvPr>
        </p:nvSpPr>
        <p:spPr>
          <a:xfrm>
            <a:off x="2025650" y="4572000"/>
            <a:ext cx="4064000" cy="5730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327458897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A07949-DEB0-4167-AD53-AEF3A318FDFF}"/>
              </a:ext>
            </a:extLst>
          </p:cNvPr>
          <p:cNvSpPr/>
          <p:nvPr userDrawn="1"/>
        </p:nvSpPr>
        <p:spPr>
          <a:xfrm>
            <a:off x="18268951" y="-60325"/>
            <a:ext cx="6115050" cy="137763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660" eaLnBrk="1" fontAlgn="auto" hangingPunct="1">
              <a:spcBef>
                <a:spcPts val="0"/>
              </a:spcBef>
              <a:spcAft>
                <a:spcPts val="0"/>
              </a:spcAft>
              <a:defRPr/>
            </a:pPr>
            <a:endParaRPr lang="en-US" sz="4800"/>
          </a:p>
        </p:txBody>
      </p:sp>
      <p:sp>
        <p:nvSpPr>
          <p:cNvPr id="2" name="Title 1"/>
          <p:cNvSpPr>
            <a:spLocks noGrp="1"/>
          </p:cNvSpPr>
          <p:nvPr>
            <p:ph type="title"/>
          </p:nvPr>
        </p:nvSpPr>
        <p:spPr>
          <a:xfrm>
            <a:off x="4057649" y="1893405"/>
            <a:ext cx="8114030" cy="2499690"/>
          </a:xfrm>
        </p:spPr>
        <p:txBody>
          <a:bodyPr/>
          <a:lstStyle/>
          <a:p>
            <a:r>
              <a:rPr lang="en-US"/>
              <a:t>Click to edit Master title style</a:t>
            </a:r>
          </a:p>
        </p:txBody>
      </p:sp>
      <p:sp>
        <p:nvSpPr>
          <p:cNvPr id="7" name="Picture Placeholder 8"/>
          <p:cNvSpPr>
            <a:spLocks noGrp="1"/>
          </p:cNvSpPr>
          <p:nvPr>
            <p:ph type="pic" sz="quarter" idx="15"/>
          </p:nvPr>
        </p:nvSpPr>
        <p:spPr>
          <a:xfrm>
            <a:off x="12171680" y="-60960"/>
            <a:ext cx="6096000" cy="1377696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261007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5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36BECFB-78E3-467E-AC69-C01CAA36614F}"/>
              </a:ext>
            </a:extLst>
          </p:cNvPr>
          <p:cNvSpPr/>
          <p:nvPr userDrawn="1"/>
        </p:nvSpPr>
        <p:spPr>
          <a:xfrm>
            <a:off x="1" y="2279651"/>
            <a:ext cx="4083050" cy="91408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660" eaLnBrk="1" fontAlgn="auto" hangingPunct="1">
              <a:spcBef>
                <a:spcPts val="0"/>
              </a:spcBef>
              <a:spcAft>
                <a:spcPts val="0"/>
              </a:spcAft>
              <a:defRPr/>
            </a:pPr>
            <a:endParaRPr lang="en-US" sz="4800"/>
          </a:p>
        </p:txBody>
      </p:sp>
      <p:sp>
        <p:nvSpPr>
          <p:cNvPr id="2" name="Title 1"/>
          <p:cNvSpPr>
            <a:spLocks noGrp="1"/>
          </p:cNvSpPr>
          <p:nvPr>
            <p:ph type="title"/>
          </p:nvPr>
        </p:nvSpPr>
        <p:spPr>
          <a:xfrm>
            <a:off x="6089649" y="1893405"/>
            <a:ext cx="8134350" cy="2499690"/>
          </a:xfrm>
        </p:spPr>
        <p:txBody>
          <a:bodyPr/>
          <a:lstStyle/>
          <a:p>
            <a:r>
              <a:rPr lang="en-US" dirty="0"/>
              <a:t>Click to edit Master title style</a:t>
            </a:r>
          </a:p>
        </p:txBody>
      </p:sp>
      <p:sp>
        <p:nvSpPr>
          <p:cNvPr id="3" name="Picture Placeholder 8"/>
          <p:cNvSpPr>
            <a:spLocks noGrp="1"/>
          </p:cNvSpPr>
          <p:nvPr>
            <p:ph type="pic" sz="quarter" idx="14"/>
          </p:nvPr>
        </p:nvSpPr>
        <p:spPr>
          <a:xfrm>
            <a:off x="14224000" y="2270150"/>
            <a:ext cx="8107680" cy="9149692"/>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173905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3" name="Picture Placeholder 8"/>
          <p:cNvSpPr>
            <a:spLocks noGrp="1"/>
          </p:cNvSpPr>
          <p:nvPr>
            <p:ph type="pic" sz="quarter" idx="15"/>
          </p:nvPr>
        </p:nvSpPr>
        <p:spPr>
          <a:xfrm>
            <a:off x="2032000" y="0"/>
            <a:ext cx="22352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356107413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44_Custom Layout">
    <p:spTree>
      <p:nvGrpSpPr>
        <p:cNvPr id="1" name=""/>
        <p:cNvGrpSpPr/>
        <p:nvPr/>
      </p:nvGrpSpPr>
      <p:grpSpPr>
        <a:xfrm>
          <a:off x="0" y="0"/>
          <a:ext cx="0" cy="0"/>
          <a:chOff x="0" y="0"/>
          <a:chExt cx="0" cy="0"/>
        </a:xfrm>
      </p:grpSpPr>
      <p:sp>
        <p:nvSpPr>
          <p:cNvPr id="3" name="Picture Placeholder 8"/>
          <p:cNvSpPr>
            <a:spLocks noGrp="1"/>
          </p:cNvSpPr>
          <p:nvPr>
            <p:ph type="pic" sz="quarter" idx="15"/>
          </p:nvPr>
        </p:nvSpPr>
        <p:spPr>
          <a:xfrm>
            <a:off x="0" y="0"/>
            <a:ext cx="24384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a:p>
        </p:txBody>
      </p:sp>
    </p:spTree>
    <p:extLst>
      <p:ext uri="{BB962C8B-B14F-4D97-AF65-F5344CB8AC3E}">
        <p14:creationId xmlns:p14="http://schemas.microsoft.com/office/powerpoint/2010/main" val="170547451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1548-90A8-4114-8BBE-061265FB1084}"/>
              </a:ext>
            </a:extLst>
          </p:cNvPr>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p>
        </p:txBody>
      </p:sp>
      <p:sp>
        <p:nvSpPr>
          <p:cNvPr id="3" name="Subtitle 2">
            <a:extLst>
              <a:ext uri="{FF2B5EF4-FFF2-40B4-BE49-F238E27FC236}">
                <a16:creationId xmlns:a16="http://schemas.microsoft.com/office/drawing/2014/main" id="{85BE9FE3-A615-4B52-9EA8-C497B539440E}"/>
              </a:ext>
            </a:extLst>
          </p:cNvPr>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a:extLst>
              <a:ext uri="{FF2B5EF4-FFF2-40B4-BE49-F238E27FC236}">
                <a16:creationId xmlns:a16="http://schemas.microsoft.com/office/drawing/2014/main" id="{FBC291CA-1043-40ED-A104-5F9F63D84F5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743122D-A312-48AE-8997-413812D8D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6BA92A-8FDC-46AE-A4D3-2EE81AE2C3CB}"/>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932588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18296808" y="0"/>
            <a:ext cx="6087192"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394073712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obj">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1336000" y="124968"/>
            <a:ext cx="2060448" cy="1533144"/>
          </a:xfrm>
          <a:prstGeom prst="rect">
            <a:avLst/>
          </a:prstGeom>
          <a:blipFill>
            <a:blip r:embed="rId2" cstate="print"/>
            <a:stretch>
              <a:fillRect/>
            </a:stretch>
          </a:blipFill>
        </p:spPr>
        <p:txBody>
          <a:bodyPr wrap="square" lIns="0" tIns="0" rIns="0" bIns="0" rtlCol="0"/>
          <a:lstStyle/>
          <a:p>
            <a:endParaRPr sz="3600" dirty="0"/>
          </a:p>
        </p:txBody>
      </p:sp>
      <p:sp>
        <p:nvSpPr>
          <p:cNvPr id="17" name="bk object 17"/>
          <p:cNvSpPr/>
          <p:nvPr/>
        </p:nvSpPr>
        <p:spPr>
          <a:xfrm>
            <a:off x="0" y="3"/>
            <a:ext cx="24377904" cy="13711426"/>
          </a:xfrm>
          <a:prstGeom prst="rect">
            <a:avLst/>
          </a:prstGeom>
          <a:blipFill>
            <a:blip r:embed="rId3" cstate="print"/>
            <a:stretch>
              <a:fillRect/>
            </a:stretch>
          </a:blipFill>
        </p:spPr>
        <p:txBody>
          <a:bodyPr wrap="square" lIns="0" tIns="0" rIns="0" bIns="0" rtlCol="0"/>
          <a:lstStyle/>
          <a:p>
            <a:endParaRPr sz="3600" dirty="0"/>
          </a:p>
        </p:txBody>
      </p:sp>
      <p:sp>
        <p:nvSpPr>
          <p:cNvPr id="18" name="bk object 18"/>
          <p:cNvSpPr/>
          <p:nvPr/>
        </p:nvSpPr>
        <p:spPr>
          <a:xfrm>
            <a:off x="7880094" y="5330952"/>
            <a:ext cx="16504920" cy="3139440"/>
          </a:xfrm>
          <a:custGeom>
            <a:avLst/>
            <a:gdLst/>
            <a:ahLst/>
            <a:cxnLst/>
            <a:rect l="l" t="t" r="r" b="b"/>
            <a:pathLst>
              <a:path w="6189345" h="1569720">
                <a:moveTo>
                  <a:pt x="0" y="1569720"/>
                </a:moveTo>
                <a:lnTo>
                  <a:pt x="6188963" y="1569720"/>
                </a:lnTo>
                <a:lnTo>
                  <a:pt x="6188964" y="0"/>
                </a:lnTo>
                <a:lnTo>
                  <a:pt x="0" y="0"/>
                </a:lnTo>
                <a:lnTo>
                  <a:pt x="0" y="1569720"/>
                </a:lnTo>
                <a:close/>
              </a:path>
            </a:pathLst>
          </a:custGeom>
          <a:solidFill>
            <a:srgbClr val="FFFFFF"/>
          </a:solidFill>
        </p:spPr>
        <p:txBody>
          <a:bodyPr wrap="square" lIns="0" tIns="0" rIns="0" bIns="0" rtlCol="0"/>
          <a:lstStyle/>
          <a:p>
            <a:endParaRPr sz="3600" dirty="0"/>
          </a:p>
        </p:txBody>
      </p:sp>
      <p:sp>
        <p:nvSpPr>
          <p:cNvPr id="2" name="Holder 2"/>
          <p:cNvSpPr>
            <a:spLocks noGrp="1"/>
          </p:cNvSpPr>
          <p:nvPr>
            <p:ph type="title"/>
          </p:nvPr>
        </p:nvSpPr>
        <p:spPr/>
        <p:txBody>
          <a:bodyPr lIns="0" tIns="0" rIns="0" bIns="0"/>
          <a:lstStyle>
            <a:lvl1pPr>
              <a:defRPr sz="96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651609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4218840" y="1893405"/>
            <a:ext cx="8133160" cy="2499690"/>
          </a:xfrm>
        </p:spPr>
        <p:txBody>
          <a:bodyPr/>
          <a:lstStyle/>
          <a:p>
            <a:r>
              <a:rPr lang="en-US"/>
              <a:t>Click to edit Master title style</a:t>
            </a:r>
          </a:p>
        </p:txBody>
      </p:sp>
      <p:sp>
        <p:nvSpPr>
          <p:cNvPr id="4" name="Picture Placeholder 8"/>
          <p:cNvSpPr>
            <a:spLocks noGrp="1"/>
          </p:cNvSpPr>
          <p:nvPr>
            <p:ph type="pic" sz="quarter" idx="12"/>
          </p:nvPr>
        </p:nvSpPr>
        <p:spPr>
          <a:xfrm>
            <a:off x="2032000" y="0"/>
            <a:ext cx="10160000" cy="1371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2400">
                <a:solidFill>
                  <a:schemeClr val="tx1"/>
                </a:solidFill>
              </a:defRPr>
            </a:lvl1pPr>
          </a:lstStyle>
          <a:p>
            <a:pPr lvl="0"/>
            <a:endParaRPr lang="en-US" noProof="0" dirty="0"/>
          </a:p>
        </p:txBody>
      </p:sp>
    </p:spTree>
    <p:extLst>
      <p:ext uri="{BB962C8B-B14F-4D97-AF65-F5344CB8AC3E}">
        <p14:creationId xmlns:p14="http://schemas.microsoft.com/office/powerpoint/2010/main" val="292663722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2.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58.xml"/><Relationship Id="rId18" Type="http://schemas.openxmlformats.org/officeDocument/2006/relationships/slideLayout" Target="../slideLayouts/slideLayout63.xml"/><Relationship Id="rId26" Type="http://schemas.openxmlformats.org/officeDocument/2006/relationships/slideLayout" Target="../slideLayouts/slideLayout71.xml"/><Relationship Id="rId21" Type="http://schemas.openxmlformats.org/officeDocument/2006/relationships/slideLayout" Target="../slideLayouts/slideLayout66.xml"/><Relationship Id="rId34" Type="http://schemas.openxmlformats.org/officeDocument/2006/relationships/slideLayout" Target="../slideLayouts/slideLayout79.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slideLayout" Target="../slideLayouts/slideLayout62.xml"/><Relationship Id="rId25" Type="http://schemas.openxmlformats.org/officeDocument/2006/relationships/slideLayout" Target="../slideLayouts/slideLayout70.xml"/><Relationship Id="rId33" Type="http://schemas.openxmlformats.org/officeDocument/2006/relationships/slideLayout" Target="../slideLayouts/slideLayout78.xml"/><Relationship Id="rId2" Type="http://schemas.openxmlformats.org/officeDocument/2006/relationships/slideLayout" Target="../slideLayouts/slideLayout47.xml"/><Relationship Id="rId16" Type="http://schemas.openxmlformats.org/officeDocument/2006/relationships/slideLayout" Target="../slideLayouts/slideLayout61.xml"/><Relationship Id="rId20" Type="http://schemas.openxmlformats.org/officeDocument/2006/relationships/slideLayout" Target="../slideLayouts/slideLayout65.xml"/><Relationship Id="rId29" Type="http://schemas.openxmlformats.org/officeDocument/2006/relationships/slideLayout" Target="../slideLayouts/slideLayout74.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24" Type="http://schemas.openxmlformats.org/officeDocument/2006/relationships/slideLayout" Target="../slideLayouts/slideLayout69.xml"/><Relationship Id="rId32" Type="http://schemas.openxmlformats.org/officeDocument/2006/relationships/slideLayout" Target="../slideLayouts/slideLayout77.xml"/><Relationship Id="rId37" Type="http://schemas.openxmlformats.org/officeDocument/2006/relationships/image" Target="../media/image1.png"/><Relationship Id="rId5" Type="http://schemas.openxmlformats.org/officeDocument/2006/relationships/slideLayout" Target="../slideLayouts/slideLayout50.xml"/><Relationship Id="rId15" Type="http://schemas.openxmlformats.org/officeDocument/2006/relationships/slideLayout" Target="../slideLayouts/slideLayout60.xml"/><Relationship Id="rId23" Type="http://schemas.openxmlformats.org/officeDocument/2006/relationships/slideLayout" Target="../slideLayouts/slideLayout68.xml"/><Relationship Id="rId28" Type="http://schemas.openxmlformats.org/officeDocument/2006/relationships/slideLayout" Target="../slideLayouts/slideLayout73.xml"/><Relationship Id="rId36" Type="http://schemas.openxmlformats.org/officeDocument/2006/relationships/theme" Target="../theme/theme3.xml"/><Relationship Id="rId10" Type="http://schemas.openxmlformats.org/officeDocument/2006/relationships/slideLayout" Target="../slideLayouts/slideLayout55.xml"/><Relationship Id="rId19" Type="http://schemas.openxmlformats.org/officeDocument/2006/relationships/slideLayout" Target="../slideLayouts/slideLayout64.xml"/><Relationship Id="rId31" Type="http://schemas.openxmlformats.org/officeDocument/2006/relationships/slideLayout" Target="../slideLayouts/slideLayout76.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 Id="rId22" Type="http://schemas.openxmlformats.org/officeDocument/2006/relationships/slideLayout" Target="../slideLayouts/slideLayout67.xml"/><Relationship Id="rId27" Type="http://schemas.openxmlformats.org/officeDocument/2006/relationships/slideLayout" Target="../slideLayouts/slideLayout72.xml"/><Relationship Id="rId30" Type="http://schemas.openxmlformats.org/officeDocument/2006/relationships/slideLayout" Target="../slideLayouts/slideLayout75.xml"/><Relationship Id="rId35" Type="http://schemas.openxmlformats.org/officeDocument/2006/relationships/slideLayout" Target="../slideLayouts/slideLayout80.xml"/><Relationship Id="rId8" Type="http://schemas.openxmlformats.org/officeDocument/2006/relationships/slideLayout" Target="../slideLayouts/slideLayout53.xml"/><Relationship Id="rId3"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CED040-95AC-4A8C-9ECA-4671FF119352}"/>
              </a:ext>
            </a:extLst>
          </p:cNvPr>
          <p:cNvSpPr>
            <a:spLocks noGrp="1"/>
          </p:cNvSpPr>
          <p:nvPr>
            <p:ph type="title"/>
          </p:nvPr>
        </p:nvSpPr>
        <p:spPr>
          <a:xfrm>
            <a:off x="4057650" y="1892300"/>
            <a:ext cx="18303876" cy="2501900"/>
          </a:xfrm>
          <a:prstGeom prst="rect">
            <a:avLst/>
          </a:prstGeom>
          <a:effectLst/>
        </p:spPr>
        <p:txBody>
          <a:bodyPr vert="horz" lIns="0" tIns="192024" rIns="0" bIns="0" rtlCol="0" anchor="t" anchorCtr="0">
            <a:noAutofit/>
          </a:bodyPr>
          <a:lstStyle/>
          <a:p>
            <a:r>
              <a:rPr lang="en-US" dirty="0"/>
              <a:t>Your title here</a:t>
            </a:r>
          </a:p>
        </p:txBody>
      </p:sp>
      <p:sp>
        <p:nvSpPr>
          <p:cNvPr id="1027" name="Текст 2">
            <a:extLst>
              <a:ext uri="{FF2B5EF4-FFF2-40B4-BE49-F238E27FC236}">
                <a16:creationId xmlns:a16="http://schemas.microsoft.com/office/drawing/2014/main" id="{6C11BA5E-DA4A-466A-8BCF-0F2E77C41681}"/>
              </a:ext>
            </a:extLst>
          </p:cNvPr>
          <p:cNvSpPr>
            <a:spLocks noGrp="1" noChangeArrowheads="1"/>
          </p:cNvSpPr>
          <p:nvPr>
            <p:ph type="body" idx="1"/>
          </p:nvPr>
        </p:nvSpPr>
        <p:spPr bwMode="auto">
          <a:xfrm>
            <a:off x="4057650" y="5029200"/>
            <a:ext cx="183038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Write here subtitle</a:t>
            </a:r>
          </a:p>
          <a:p>
            <a:pPr lvl="1"/>
            <a:r>
              <a:rPr lang="en-US" altLang="en-US"/>
              <a:t>Write here subtitle</a:t>
            </a:r>
          </a:p>
          <a:p>
            <a:pPr lvl="1"/>
            <a:r>
              <a:rPr lang="en-US" altLang="en-US"/>
              <a:t>Write here subtitle</a:t>
            </a:r>
          </a:p>
          <a:p>
            <a:pPr lvl="2"/>
            <a:r>
              <a:rPr lang="en-US" altLang="en-US"/>
              <a:t>Write here text</a:t>
            </a:r>
          </a:p>
          <a:p>
            <a:pPr lvl="3"/>
            <a:r>
              <a:rPr lang="en-US" altLang="en-US"/>
              <a:t>Write here text</a:t>
            </a:r>
          </a:p>
          <a:p>
            <a:pPr lvl="4"/>
            <a:r>
              <a:rPr lang="en-US" altLang="en-US"/>
              <a:t>Write here text </a:t>
            </a:r>
          </a:p>
        </p:txBody>
      </p:sp>
      <p:sp>
        <p:nvSpPr>
          <p:cNvPr id="14" name="Rectangle 13">
            <a:extLst>
              <a:ext uri="{FF2B5EF4-FFF2-40B4-BE49-F238E27FC236}">
                <a16:creationId xmlns:a16="http://schemas.microsoft.com/office/drawing/2014/main" id="{B782324D-20C4-4273-9B88-83F6D3DFDC78}"/>
              </a:ext>
            </a:extLst>
          </p:cNvPr>
          <p:cNvSpPr/>
          <p:nvPr userDrawn="1"/>
        </p:nvSpPr>
        <p:spPr>
          <a:xfrm>
            <a:off x="0" y="12582527"/>
            <a:ext cx="2006600" cy="113347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660" eaLnBrk="1" fontAlgn="auto" hangingPunct="1">
              <a:spcBef>
                <a:spcPts val="0"/>
              </a:spcBef>
              <a:spcAft>
                <a:spcPts val="0"/>
              </a:spcAft>
              <a:defRPr/>
            </a:pPr>
            <a:endParaRPr lang="en-US" sz="4800" dirty="0"/>
          </a:p>
        </p:txBody>
      </p:sp>
      <p:cxnSp>
        <p:nvCxnSpPr>
          <p:cNvPr id="18" name="Straight Connector 17">
            <a:extLst>
              <a:ext uri="{FF2B5EF4-FFF2-40B4-BE49-F238E27FC236}">
                <a16:creationId xmlns:a16="http://schemas.microsoft.com/office/drawing/2014/main" id="{2552DBC0-027D-4E43-926A-A6A6C8990ED4}"/>
              </a:ext>
            </a:extLst>
          </p:cNvPr>
          <p:cNvCxnSpPr/>
          <p:nvPr userDrawn="1"/>
        </p:nvCxnSpPr>
        <p:spPr>
          <a:xfrm>
            <a:off x="631827" y="6778626"/>
            <a:ext cx="8032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9129B68-1171-41E1-BDCB-2605EA5DF510}"/>
              </a:ext>
            </a:extLst>
          </p:cNvPr>
          <p:cNvCxnSpPr/>
          <p:nvPr userDrawn="1"/>
        </p:nvCxnSpPr>
        <p:spPr>
          <a:xfrm>
            <a:off x="631827" y="6937376"/>
            <a:ext cx="4000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Slide Number Placeholder 24">
            <a:extLst>
              <a:ext uri="{FF2B5EF4-FFF2-40B4-BE49-F238E27FC236}">
                <a16:creationId xmlns:a16="http://schemas.microsoft.com/office/drawing/2014/main" id="{F03F6778-7AB0-4EC4-BB4B-50DC2498B3A9}"/>
              </a:ext>
            </a:extLst>
          </p:cNvPr>
          <p:cNvSpPr txBox="1">
            <a:spLocks/>
          </p:cNvSpPr>
          <p:nvPr userDrawn="1"/>
        </p:nvSpPr>
        <p:spPr>
          <a:xfrm>
            <a:off x="0" y="12753977"/>
            <a:ext cx="2006600" cy="730250"/>
          </a:xfrm>
          <a:prstGeom prst="rect">
            <a:avLst/>
          </a:prstGeom>
        </p:spPr>
        <p:txBody>
          <a:bodyPr anchor="ctr"/>
          <a:lstStyle/>
          <a:p>
            <a:pPr algn="ctr" eaLnBrk="1" hangingPunct="1"/>
            <a:fld id="{5706133E-8CC4-477D-860C-2A66071C1092}" type="slidenum">
              <a:rPr lang="en-US" altLang="en-US" sz="1600" b="1">
                <a:latin typeface="Open Sans Semibold" panose="020B0706030804020204" pitchFamily="34" charset="0"/>
                <a:cs typeface="Open Sans Semibold" panose="020B0706030804020204" pitchFamily="34" charset="0"/>
              </a:rPr>
              <a:pPr algn="ctr" eaLnBrk="1" hangingPunct="1"/>
              <a:t>‹#›</a:t>
            </a:fld>
            <a:endParaRPr lang="en-US" altLang="en-US" sz="1600" b="1" dirty="0">
              <a:latin typeface="Open Sans Semibold" panose="020B0706030804020204" pitchFamily="34" charset="0"/>
              <a:cs typeface="Open Sans Semibold" panose="020B0706030804020204" pitchFamily="34" charset="0"/>
            </a:endParaRPr>
          </a:p>
        </p:txBody>
      </p:sp>
      <p:pic>
        <p:nvPicPr>
          <p:cNvPr id="1032" name="Picture 4">
            <a:extLst>
              <a:ext uri="{FF2B5EF4-FFF2-40B4-BE49-F238E27FC236}">
                <a16:creationId xmlns:a16="http://schemas.microsoft.com/office/drawing/2014/main" id="{722A513D-80FB-4BC2-AD5E-2D121E806E04}"/>
              </a:ext>
            </a:extLst>
          </p:cNvPr>
          <p:cNvPicPr>
            <a:picLocks noChangeAspect="1" noChangeArrowheads="1"/>
          </p:cNvPicPr>
          <p:nvPr userDrawn="1"/>
        </p:nvPicPr>
        <p:blipFill>
          <a:blip r:embed="rId35" cstate="print">
            <a:extLst>
              <a:ext uri="{28A0092B-C50C-407E-A947-70E740481C1C}">
                <a14:useLocalDpi xmlns:a14="http://schemas.microsoft.com/office/drawing/2010/main" val="0"/>
              </a:ext>
            </a:extLst>
          </a:blip>
          <a:srcRect/>
          <a:stretch>
            <a:fillRect/>
          </a:stretch>
        </p:blipFill>
        <p:spPr bwMode="auto">
          <a:xfrm>
            <a:off x="21040726" y="412750"/>
            <a:ext cx="26416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021363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85" r:id="rId19"/>
    <p:sldLayoutId id="2147483686" r:id="rId20"/>
    <p:sldLayoutId id="2147483687" r:id="rId21"/>
    <p:sldLayoutId id="2147483688" r:id="rId22"/>
    <p:sldLayoutId id="2147483689" r:id="rId23"/>
    <p:sldLayoutId id="2147483690" r:id="rId24"/>
    <p:sldLayoutId id="2147483691" r:id="rId25"/>
    <p:sldLayoutId id="2147483692" r:id="rId26"/>
    <p:sldLayoutId id="2147483693" r:id="rId27"/>
    <p:sldLayoutId id="2147483694" r:id="rId28"/>
    <p:sldLayoutId id="2147483695" r:id="rId29"/>
    <p:sldLayoutId id="2147483696" r:id="rId30"/>
    <p:sldLayoutId id="2147483697" r:id="rId31"/>
    <p:sldLayoutId id="2147483698" r:id="rId32"/>
    <p:sldLayoutId id="2147483699" r:id="rId3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decel="50000" fill="hold" nodeType="withEffect">
                                  <p:stCondLst>
                                    <p:cond delay="30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decel="50000" fill="hold" nodeType="withEffect">
                                  <p:stCondLst>
                                    <p:cond delay="50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ppt_y"/>
                                          </p:val>
                                        </p:tav>
                                        <p:tav tm="100000">
                                          <p:val>
                                            <p:strVal val="#ppt_y"/>
                                          </p:val>
                                        </p:tav>
                                      </p:tavLst>
                                    </p:anim>
                                  </p:childTnLst>
                                </p:cTn>
                              </p:par>
                              <p:par>
                                <p:cTn id="13" presetID="2" presetClass="entr" presetSubtype="1" decel="5000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ppt_x"/>
                                          </p:val>
                                        </p:tav>
                                        <p:tav tm="100000">
                                          <p:val>
                                            <p:strVal val="#ppt_x"/>
                                          </p:val>
                                        </p:tav>
                                      </p:tavLst>
                                    </p:anim>
                                    <p:anim calcmode="lin" valueType="num">
                                      <p:cBhvr additive="base">
                                        <p:cTn id="16"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hf hdr="0" ftr="0" dt="0"/>
  <p:txStyles>
    <p:titleStyle>
      <a:lvl1pPr algn="l" defTabSz="1825626" rtl="0" eaLnBrk="0" fontAlgn="base" hangingPunct="0">
        <a:lnSpc>
          <a:spcPct val="80000"/>
        </a:lnSpc>
        <a:spcBef>
          <a:spcPct val="0"/>
        </a:spcBef>
        <a:spcAft>
          <a:spcPct val="0"/>
        </a:spcAft>
        <a:defRPr sz="7200" b="1" kern="1200" spc="-200">
          <a:solidFill>
            <a:schemeClr val="tx1"/>
          </a:solidFill>
          <a:latin typeface="Arial" panose="020B0604020202020204" pitchFamily="34" charset="0"/>
          <a:ea typeface="Arial" panose="020B0604020202020204" pitchFamily="34" charset="0"/>
          <a:cs typeface="Arial" panose="020B0604020202020204" pitchFamily="34" charset="0"/>
        </a:defRPr>
      </a:lvl1pPr>
      <a:lvl2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2pPr>
      <a:lvl3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3pPr>
      <a:lvl4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4pPr>
      <a:lvl5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5pPr>
      <a:lvl6pPr marL="9144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6pPr>
      <a:lvl7pPr marL="18288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7pPr>
      <a:lvl8pPr marL="27432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8pPr>
      <a:lvl9pPr marL="36576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9pPr>
    </p:titleStyle>
    <p:bodyStyle>
      <a:lvl1pPr algn="l" defTabSz="1825626" rtl="0" eaLnBrk="0" fontAlgn="base" hangingPunct="0">
        <a:lnSpc>
          <a:spcPct val="150000"/>
        </a:lnSpc>
        <a:spcBef>
          <a:spcPts val="2000"/>
        </a:spcBef>
        <a:spcAft>
          <a:spcPct val="0"/>
        </a:spcAft>
        <a:buFont typeface="Arial" panose="020B0604020202020204" pitchFamily="34" charset="0"/>
        <a:defRPr sz="5600" kern="1200">
          <a:solidFill>
            <a:schemeClr val="tx1"/>
          </a:solidFill>
          <a:latin typeface="Arial" panose="020B0604020202020204" pitchFamily="34" charset="0"/>
          <a:ea typeface="+mn-ea"/>
          <a:cs typeface="Arial" panose="020B0604020202020204" pitchFamily="34" charset="0"/>
        </a:defRPr>
      </a:lvl1pPr>
      <a:lvl2pPr algn="l" defTabSz="1825626" rtl="0" eaLnBrk="0" fontAlgn="base" hangingPunct="0">
        <a:lnSpc>
          <a:spcPct val="150000"/>
        </a:lnSpc>
        <a:spcBef>
          <a:spcPts val="1000"/>
        </a:spcBef>
        <a:spcAft>
          <a:spcPct val="0"/>
        </a:spcAft>
        <a:buFont typeface="Arial" panose="020B0604020202020204" pitchFamily="34" charset="0"/>
        <a:defRPr kern="1200">
          <a:solidFill>
            <a:schemeClr val="tx1"/>
          </a:solidFill>
          <a:latin typeface="Arial" panose="020B0604020202020204" pitchFamily="34" charset="0"/>
          <a:ea typeface="+mn-ea"/>
          <a:cs typeface="Arial" panose="020B0604020202020204" pitchFamily="34" charset="0"/>
        </a:defRPr>
      </a:lvl2pPr>
      <a:lvl3pPr algn="l" defTabSz="1825626" rtl="0" eaLnBrk="0" fontAlgn="base" hangingPunct="0">
        <a:lnSpc>
          <a:spcPct val="150000"/>
        </a:lnSpc>
        <a:spcBef>
          <a:spcPts val="1000"/>
        </a:spcBef>
        <a:spcAft>
          <a:spcPct val="0"/>
        </a:spcAft>
        <a:buFont typeface="Arial" panose="020B0604020202020204" pitchFamily="34" charset="0"/>
        <a:defRPr sz="2400" kern="1200">
          <a:solidFill>
            <a:schemeClr val="tx1"/>
          </a:solidFill>
          <a:latin typeface="+mn-lt"/>
          <a:ea typeface="+mn-ea"/>
          <a:cs typeface="Arial" panose="020B0604020202020204" pitchFamily="34" charset="0"/>
        </a:defRPr>
      </a:lvl3pPr>
      <a:lvl4pPr algn="l" defTabSz="1825626" rtl="0" eaLnBrk="0" fontAlgn="base" hangingPunct="0">
        <a:lnSpc>
          <a:spcPct val="150000"/>
        </a:lnSpc>
        <a:spcBef>
          <a:spcPts val="1000"/>
        </a:spcBef>
        <a:spcAft>
          <a:spcPct val="0"/>
        </a:spcAft>
        <a:buFont typeface="Arial" panose="020B0604020202020204" pitchFamily="34" charset="0"/>
        <a:defRPr sz="2000" kern="1200">
          <a:solidFill>
            <a:srgbClr val="222222"/>
          </a:solidFill>
          <a:latin typeface="+mn-lt"/>
          <a:ea typeface="+mn-ea"/>
          <a:cs typeface="Arial" panose="020B0604020202020204" pitchFamily="34" charset="0"/>
        </a:defRPr>
      </a:lvl4pPr>
      <a:lvl5pPr algn="l" defTabSz="1825626" rtl="0" eaLnBrk="0" fontAlgn="base" hangingPunct="0">
        <a:lnSpc>
          <a:spcPct val="150000"/>
        </a:lnSpc>
        <a:spcBef>
          <a:spcPts val="1000"/>
        </a:spcBef>
        <a:spcAft>
          <a:spcPct val="0"/>
        </a:spcAft>
        <a:buFont typeface="Arial" panose="020B0604020202020204" pitchFamily="34" charset="0"/>
        <a:defRPr sz="2000" kern="1200">
          <a:solidFill>
            <a:srgbClr val="222222"/>
          </a:solidFill>
          <a:latin typeface="+mn-lt"/>
          <a:ea typeface="+mn-ea"/>
          <a:cs typeface="Arial" panose="020B0604020202020204" pitchFamily="34" charset="0"/>
        </a:defRPr>
      </a:lvl5pPr>
      <a:lvl6pPr marL="5028748" indent="-457160" algn="l" defTabSz="1828636" rtl="0" eaLnBrk="1" latinLnBrk="0" hangingPunct="1">
        <a:lnSpc>
          <a:spcPct val="90000"/>
        </a:lnSpc>
        <a:spcBef>
          <a:spcPts val="998"/>
        </a:spcBef>
        <a:buFont typeface="Arial" panose="020B0604020202020204" pitchFamily="34" charset="0"/>
        <a:buChar char="•"/>
        <a:defRPr sz="3600" kern="1200">
          <a:solidFill>
            <a:schemeClr val="tx1"/>
          </a:solidFill>
          <a:latin typeface="+mn-lt"/>
          <a:ea typeface="+mn-ea"/>
          <a:cs typeface="+mn-cs"/>
        </a:defRPr>
      </a:lvl6pPr>
      <a:lvl7pPr marL="5943068" indent="-457160" algn="l" defTabSz="1828636" rtl="0" eaLnBrk="1" latinLnBrk="0" hangingPunct="1">
        <a:lnSpc>
          <a:spcPct val="90000"/>
        </a:lnSpc>
        <a:spcBef>
          <a:spcPts val="998"/>
        </a:spcBef>
        <a:buFont typeface="Arial" panose="020B0604020202020204" pitchFamily="34" charset="0"/>
        <a:buChar char="•"/>
        <a:defRPr sz="3600" kern="1200">
          <a:solidFill>
            <a:schemeClr val="tx1"/>
          </a:solidFill>
          <a:latin typeface="+mn-lt"/>
          <a:ea typeface="+mn-ea"/>
          <a:cs typeface="+mn-cs"/>
        </a:defRPr>
      </a:lvl7pPr>
      <a:lvl8pPr marL="6857384" indent="-457160" algn="l" defTabSz="1828636" rtl="0" eaLnBrk="1" latinLnBrk="0" hangingPunct="1">
        <a:lnSpc>
          <a:spcPct val="90000"/>
        </a:lnSpc>
        <a:spcBef>
          <a:spcPts val="998"/>
        </a:spcBef>
        <a:buFont typeface="Arial" panose="020B0604020202020204" pitchFamily="34" charset="0"/>
        <a:buChar char="•"/>
        <a:defRPr sz="3600" kern="1200">
          <a:solidFill>
            <a:schemeClr val="tx1"/>
          </a:solidFill>
          <a:latin typeface="+mn-lt"/>
          <a:ea typeface="+mn-ea"/>
          <a:cs typeface="+mn-cs"/>
        </a:defRPr>
      </a:lvl8pPr>
      <a:lvl9pPr marL="7771700" indent="-457160" algn="l" defTabSz="1828636" rtl="0" eaLnBrk="1" latinLnBrk="0" hangingPunct="1">
        <a:lnSpc>
          <a:spcPct val="90000"/>
        </a:lnSpc>
        <a:spcBef>
          <a:spcPts val="998"/>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636" rtl="0" eaLnBrk="1" latinLnBrk="0" hangingPunct="1">
        <a:defRPr sz="3600" kern="1200">
          <a:solidFill>
            <a:schemeClr val="tx1"/>
          </a:solidFill>
          <a:latin typeface="+mn-lt"/>
          <a:ea typeface="+mn-ea"/>
          <a:cs typeface="+mn-cs"/>
        </a:defRPr>
      </a:lvl1pPr>
      <a:lvl2pPr marL="914318" algn="l" defTabSz="1828636" rtl="0" eaLnBrk="1" latinLnBrk="0" hangingPunct="1">
        <a:defRPr sz="3600" kern="1200">
          <a:solidFill>
            <a:schemeClr val="tx1"/>
          </a:solidFill>
          <a:latin typeface="+mn-lt"/>
          <a:ea typeface="+mn-ea"/>
          <a:cs typeface="+mn-cs"/>
        </a:defRPr>
      </a:lvl2pPr>
      <a:lvl3pPr marL="1828636" algn="l" defTabSz="1828636" rtl="0" eaLnBrk="1" latinLnBrk="0" hangingPunct="1">
        <a:defRPr sz="3600" kern="1200">
          <a:solidFill>
            <a:schemeClr val="tx1"/>
          </a:solidFill>
          <a:latin typeface="+mn-lt"/>
          <a:ea typeface="+mn-ea"/>
          <a:cs typeface="+mn-cs"/>
        </a:defRPr>
      </a:lvl3pPr>
      <a:lvl4pPr marL="2742956" algn="l" defTabSz="1828636" rtl="0" eaLnBrk="1" latinLnBrk="0" hangingPunct="1">
        <a:defRPr sz="3600" kern="1200">
          <a:solidFill>
            <a:schemeClr val="tx1"/>
          </a:solidFill>
          <a:latin typeface="+mn-lt"/>
          <a:ea typeface="+mn-ea"/>
          <a:cs typeface="+mn-cs"/>
        </a:defRPr>
      </a:lvl4pPr>
      <a:lvl5pPr marL="3657272" algn="l" defTabSz="1828636" rtl="0" eaLnBrk="1" latinLnBrk="0" hangingPunct="1">
        <a:defRPr sz="3600" kern="1200">
          <a:solidFill>
            <a:schemeClr val="tx1"/>
          </a:solidFill>
          <a:latin typeface="+mn-lt"/>
          <a:ea typeface="+mn-ea"/>
          <a:cs typeface="+mn-cs"/>
        </a:defRPr>
      </a:lvl5pPr>
      <a:lvl6pPr marL="4571588" algn="l" defTabSz="1828636" rtl="0" eaLnBrk="1" latinLnBrk="0" hangingPunct="1">
        <a:defRPr sz="3600" kern="1200">
          <a:solidFill>
            <a:schemeClr val="tx1"/>
          </a:solidFill>
          <a:latin typeface="+mn-lt"/>
          <a:ea typeface="+mn-ea"/>
          <a:cs typeface="+mn-cs"/>
        </a:defRPr>
      </a:lvl6pPr>
      <a:lvl7pPr marL="5485906" algn="l" defTabSz="1828636" rtl="0" eaLnBrk="1" latinLnBrk="0" hangingPunct="1">
        <a:defRPr sz="3600" kern="1200">
          <a:solidFill>
            <a:schemeClr val="tx1"/>
          </a:solidFill>
          <a:latin typeface="+mn-lt"/>
          <a:ea typeface="+mn-ea"/>
          <a:cs typeface="+mn-cs"/>
        </a:defRPr>
      </a:lvl7pPr>
      <a:lvl8pPr marL="6400224" algn="l" defTabSz="1828636" rtl="0" eaLnBrk="1" latinLnBrk="0" hangingPunct="1">
        <a:defRPr sz="3600" kern="1200">
          <a:solidFill>
            <a:schemeClr val="tx1"/>
          </a:solidFill>
          <a:latin typeface="+mn-lt"/>
          <a:ea typeface="+mn-ea"/>
          <a:cs typeface="+mn-cs"/>
        </a:defRPr>
      </a:lvl8pPr>
      <a:lvl9pPr marL="7314542" algn="l" defTabSz="1828636" rtl="0" eaLnBrk="1" latinLnBrk="0" hangingPunct="1">
        <a:defRPr sz="3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5A70FC-00B5-4643-80B7-3BE3A20D57EC}"/>
              </a:ext>
            </a:extLst>
          </p:cNvPr>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837104-A622-4CEF-845A-4FE7436C1554}"/>
              </a:ext>
            </a:extLst>
          </p:cNvPr>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0B582-8241-4813-9897-95E413F5A11C}"/>
              </a:ext>
            </a:extLst>
          </p:cNvPr>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554659F2-A09E-4182-89D5-DC584151D1E6}"/>
              </a:ext>
            </a:extLst>
          </p:cNvPr>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89DB32-0D38-4653-9EE3-C39C5A714031}"/>
              </a:ext>
            </a:extLst>
          </p:cNvPr>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8F0CBCDC-4CDF-4B64-89A5-4D33084E5045}" type="slidenum">
              <a:rPr lang="en-US" smtClean="0"/>
              <a:t>‹#›</a:t>
            </a:fld>
            <a:endParaRPr lang="en-US"/>
          </a:p>
        </p:txBody>
      </p:sp>
    </p:spTree>
    <p:extLst>
      <p:ext uri="{BB962C8B-B14F-4D97-AF65-F5344CB8AC3E}">
        <p14:creationId xmlns:p14="http://schemas.microsoft.com/office/powerpoint/2010/main" val="257948228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CED040-95AC-4A8C-9ECA-4671FF119352}"/>
              </a:ext>
            </a:extLst>
          </p:cNvPr>
          <p:cNvSpPr>
            <a:spLocks noGrp="1"/>
          </p:cNvSpPr>
          <p:nvPr>
            <p:ph type="title"/>
          </p:nvPr>
        </p:nvSpPr>
        <p:spPr>
          <a:xfrm>
            <a:off x="4057650" y="1892300"/>
            <a:ext cx="18303876" cy="2501900"/>
          </a:xfrm>
          <a:prstGeom prst="rect">
            <a:avLst/>
          </a:prstGeom>
          <a:effectLst/>
        </p:spPr>
        <p:txBody>
          <a:bodyPr vert="horz" lIns="0" tIns="192024" rIns="0" bIns="0" rtlCol="0" anchor="t" anchorCtr="0">
            <a:noAutofit/>
          </a:bodyPr>
          <a:lstStyle/>
          <a:p>
            <a:r>
              <a:rPr lang="en-US" dirty="0"/>
              <a:t>Your title here</a:t>
            </a:r>
          </a:p>
        </p:txBody>
      </p:sp>
      <p:sp>
        <p:nvSpPr>
          <p:cNvPr id="1027" name="Текст 2">
            <a:extLst>
              <a:ext uri="{FF2B5EF4-FFF2-40B4-BE49-F238E27FC236}">
                <a16:creationId xmlns:a16="http://schemas.microsoft.com/office/drawing/2014/main" id="{6C11BA5E-DA4A-466A-8BCF-0F2E77C41681}"/>
              </a:ext>
            </a:extLst>
          </p:cNvPr>
          <p:cNvSpPr>
            <a:spLocks noGrp="1" noChangeArrowheads="1"/>
          </p:cNvSpPr>
          <p:nvPr>
            <p:ph type="body" idx="1"/>
          </p:nvPr>
        </p:nvSpPr>
        <p:spPr bwMode="auto">
          <a:xfrm>
            <a:off x="4057650" y="5029200"/>
            <a:ext cx="183038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Write here subtitle</a:t>
            </a:r>
          </a:p>
          <a:p>
            <a:pPr lvl="1"/>
            <a:r>
              <a:rPr lang="en-US" altLang="en-US"/>
              <a:t>Write here subtitle</a:t>
            </a:r>
          </a:p>
          <a:p>
            <a:pPr lvl="1"/>
            <a:r>
              <a:rPr lang="en-US" altLang="en-US"/>
              <a:t>Write here subtitle</a:t>
            </a:r>
          </a:p>
          <a:p>
            <a:pPr lvl="2"/>
            <a:r>
              <a:rPr lang="en-US" altLang="en-US"/>
              <a:t>Write here text</a:t>
            </a:r>
          </a:p>
          <a:p>
            <a:pPr lvl="3"/>
            <a:r>
              <a:rPr lang="en-US" altLang="en-US"/>
              <a:t>Write here text</a:t>
            </a:r>
          </a:p>
          <a:p>
            <a:pPr lvl="4"/>
            <a:r>
              <a:rPr lang="en-US" altLang="en-US"/>
              <a:t>Write here text </a:t>
            </a:r>
          </a:p>
        </p:txBody>
      </p:sp>
      <p:sp>
        <p:nvSpPr>
          <p:cNvPr id="14" name="Rectangle 13">
            <a:extLst>
              <a:ext uri="{FF2B5EF4-FFF2-40B4-BE49-F238E27FC236}">
                <a16:creationId xmlns:a16="http://schemas.microsoft.com/office/drawing/2014/main" id="{B782324D-20C4-4273-9B88-83F6D3DFDC78}"/>
              </a:ext>
            </a:extLst>
          </p:cNvPr>
          <p:cNvSpPr/>
          <p:nvPr userDrawn="1"/>
        </p:nvSpPr>
        <p:spPr>
          <a:xfrm>
            <a:off x="0" y="12582527"/>
            <a:ext cx="2006600" cy="113347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660" eaLnBrk="1" fontAlgn="auto" hangingPunct="1">
              <a:spcBef>
                <a:spcPts val="0"/>
              </a:spcBef>
              <a:spcAft>
                <a:spcPts val="0"/>
              </a:spcAft>
              <a:defRPr/>
            </a:pPr>
            <a:endParaRPr lang="en-US" sz="4800"/>
          </a:p>
        </p:txBody>
      </p:sp>
      <p:cxnSp>
        <p:nvCxnSpPr>
          <p:cNvPr id="18" name="Straight Connector 17">
            <a:extLst>
              <a:ext uri="{FF2B5EF4-FFF2-40B4-BE49-F238E27FC236}">
                <a16:creationId xmlns:a16="http://schemas.microsoft.com/office/drawing/2014/main" id="{2552DBC0-027D-4E43-926A-A6A6C8990ED4}"/>
              </a:ext>
            </a:extLst>
          </p:cNvPr>
          <p:cNvCxnSpPr/>
          <p:nvPr userDrawn="1"/>
        </p:nvCxnSpPr>
        <p:spPr>
          <a:xfrm>
            <a:off x="631827" y="6778626"/>
            <a:ext cx="8032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9129B68-1171-41E1-BDCB-2605EA5DF510}"/>
              </a:ext>
            </a:extLst>
          </p:cNvPr>
          <p:cNvCxnSpPr/>
          <p:nvPr userDrawn="1"/>
        </p:nvCxnSpPr>
        <p:spPr>
          <a:xfrm>
            <a:off x="631827" y="6937376"/>
            <a:ext cx="4000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Slide Number Placeholder 24">
            <a:extLst>
              <a:ext uri="{FF2B5EF4-FFF2-40B4-BE49-F238E27FC236}">
                <a16:creationId xmlns:a16="http://schemas.microsoft.com/office/drawing/2014/main" id="{F03F6778-7AB0-4EC4-BB4B-50DC2498B3A9}"/>
              </a:ext>
            </a:extLst>
          </p:cNvPr>
          <p:cNvSpPr txBox="1">
            <a:spLocks/>
          </p:cNvSpPr>
          <p:nvPr userDrawn="1"/>
        </p:nvSpPr>
        <p:spPr>
          <a:xfrm>
            <a:off x="0" y="12753977"/>
            <a:ext cx="2006600" cy="730250"/>
          </a:xfrm>
          <a:prstGeom prst="rect">
            <a:avLst/>
          </a:prstGeom>
        </p:spPr>
        <p:txBody>
          <a:bodyPr anchor="ctr"/>
          <a:lstStyle/>
          <a:p>
            <a:pPr algn="ctr" eaLnBrk="1" hangingPunct="1"/>
            <a:fld id="{5706133E-8CC4-477D-860C-2A66071C1092}" type="slidenum">
              <a:rPr lang="en-US" altLang="en-US" sz="1600" b="1">
                <a:latin typeface="Open Sans Semibold" panose="020B0706030804020204" pitchFamily="34" charset="0"/>
                <a:cs typeface="Open Sans Semibold" panose="020B0706030804020204" pitchFamily="34" charset="0"/>
              </a:rPr>
              <a:pPr algn="ctr" eaLnBrk="1" hangingPunct="1"/>
              <a:t>‹#›</a:t>
            </a:fld>
            <a:endParaRPr lang="en-US" altLang="en-US" sz="1600" b="1">
              <a:latin typeface="Open Sans Semibold" panose="020B0706030804020204" pitchFamily="34" charset="0"/>
              <a:cs typeface="Open Sans Semibold" panose="020B0706030804020204" pitchFamily="34" charset="0"/>
            </a:endParaRPr>
          </a:p>
        </p:txBody>
      </p:sp>
      <p:pic>
        <p:nvPicPr>
          <p:cNvPr id="1032" name="Picture 4">
            <a:extLst>
              <a:ext uri="{FF2B5EF4-FFF2-40B4-BE49-F238E27FC236}">
                <a16:creationId xmlns:a16="http://schemas.microsoft.com/office/drawing/2014/main" id="{722A513D-80FB-4BC2-AD5E-2D121E806E04}"/>
              </a:ext>
            </a:extLst>
          </p:cNvPr>
          <p:cNvPicPr>
            <a:picLocks noChangeAspect="1" noChangeArrowheads="1"/>
          </p:cNvPicPr>
          <p:nvPr userDrawn="1"/>
        </p:nvPicPr>
        <p:blipFill>
          <a:blip r:embed="rId37" cstate="print">
            <a:extLst>
              <a:ext uri="{28A0092B-C50C-407E-A947-70E740481C1C}">
                <a14:useLocalDpi xmlns:a14="http://schemas.microsoft.com/office/drawing/2010/main" val="0"/>
              </a:ext>
            </a:extLst>
          </a:blip>
          <a:srcRect/>
          <a:stretch>
            <a:fillRect/>
          </a:stretch>
        </p:blipFill>
        <p:spPr bwMode="auto">
          <a:xfrm>
            <a:off x="21040726" y="412750"/>
            <a:ext cx="26416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967336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 id="2147483755" r:id="rId18"/>
    <p:sldLayoutId id="2147483756" r:id="rId19"/>
    <p:sldLayoutId id="2147483757" r:id="rId20"/>
    <p:sldLayoutId id="2147483758" r:id="rId21"/>
    <p:sldLayoutId id="2147483759" r:id="rId22"/>
    <p:sldLayoutId id="2147483760" r:id="rId23"/>
    <p:sldLayoutId id="2147483761" r:id="rId24"/>
    <p:sldLayoutId id="2147483762" r:id="rId25"/>
    <p:sldLayoutId id="2147483763" r:id="rId26"/>
    <p:sldLayoutId id="2147483764" r:id="rId27"/>
    <p:sldLayoutId id="2147483765" r:id="rId28"/>
    <p:sldLayoutId id="2147483766" r:id="rId29"/>
    <p:sldLayoutId id="2147483767" r:id="rId30"/>
    <p:sldLayoutId id="2147483768" r:id="rId31"/>
    <p:sldLayoutId id="2147483769" r:id="rId32"/>
    <p:sldLayoutId id="2147483770" r:id="rId33"/>
    <p:sldLayoutId id="2147483772" r:id="rId34"/>
    <p:sldLayoutId id="2147483773" r:id="rId35"/>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decel="50000" fill="hold" nodeType="withEffect">
                                  <p:stCondLst>
                                    <p:cond delay="30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decel="50000" fill="hold" nodeType="withEffect">
                                  <p:stCondLst>
                                    <p:cond delay="50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ppt_y"/>
                                          </p:val>
                                        </p:tav>
                                        <p:tav tm="100000">
                                          <p:val>
                                            <p:strVal val="#ppt_y"/>
                                          </p:val>
                                        </p:tav>
                                      </p:tavLst>
                                    </p:anim>
                                  </p:childTnLst>
                                </p:cTn>
                              </p:par>
                              <p:par>
                                <p:cTn id="13" presetID="2" presetClass="entr" presetSubtype="1" decel="5000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ppt_x"/>
                                          </p:val>
                                        </p:tav>
                                        <p:tav tm="100000">
                                          <p:val>
                                            <p:strVal val="#ppt_x"/>
                                          </p:val>
                                        </p:tav>
                                      </p:tavLst>
                                    </p:anim>
                                    <p:anim calcmode="lin" valueType="num">
                                      <p:cBhvr additive="base">
                                        <p:cTn id="16"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hf hdr="0" ftr="0" dt="0"/>
  <p:txStyles>
    <p:titleStyle>
      <a:lvl1pPr algn="l" defTabSz="1825626" rtl="0" eaLnBrk="0" fontAlgn="base" hangingPunct="0">
        <a:lnSpc>
          <a:spcPct val="80000"/>
        </a:lnSpc>
        <a:spcBef>
          <a:spcPct val="0"/>
        </a:spcBef>
        <a:spcAft>
          <a:spcPct val="0"/>
        </a:spcAft>
        <a:defRPr sz="7200" b="1" kern="1200" spc="-200">
          <a:solidFill>
            <a:schemeClr val="tx1"/>
          </a:solidFill>
          <a:latin typeface="Arial" panose="020B0604020202020204" pitchFamily="34" charset="0"/>
          <a:ea typeface="Arial" panose="020B0604020202020204" pitchFamily="34" charset="0"/>
          <a:cs typeface="Arial" panose="020B0604020202020204" pitchFamily="34" charset="0"/>
        </a:defRPr>
      </a:lvl1pPr>
      <a:lvl2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2pPr>
      <a:lvl3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3pPr>
      <a:lvl4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4pPr>
      <a:lvl5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5pPr>
      <a:lvl6pPr marL="9144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6pPr>
      <a:lvl7pPr marL="18288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7pPr>
      <a:lvl8pPr marL="27432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8pPr>
      <a:lvl9pPr marL="36576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9pPr>
    </p:titleStyle>
    <p:bodyStyle>
      <a:lvl1pPr algn="l" defTabSz="1825626" rtl="0" eaLnBrk="0" fontAlgn="base" hangingPunct="0">
        <a:lnSpc>
          <a:spcPct val="150000"/>
        </a:lnSpc>
        <a:spcBef>
          <a:spcPts val="2000"/>
        </a:spcBef>
        <a:spcAft>
          <a:spcPct val="0"/>
        </a:spcAft>
        <a:buFont typeface="Arial" panose="020B0604020202020204" pitchFamily="34" charset="0"/>
        <a:defRPr sz="5600" kern="1200">
          <a:solidFill>
            <a:schemeClr val="tx1"/>
          </a:solidFill>
          <a:latin typeface="Arial" panose="020B0604020202020204" pitchFamily="34" charset="0"/>
          <a:ea typeface="+mn-ea"/>
          <a:cs typeface="Arial" panose="020B0604020202020204" pitchFamily="34" charset="0"/>
        </a:defRPr>
      </a:lvl1pPr>
      <a:lvl2pPr algn="l" defTabSz="1825626" rtl="0" eaLnBrk="0" fontAlgn="base" hangingPunct="0">
        <a:lnSpc>
          <a:spcPct val="150000"/>
        </a:lnSpc>
        <a:spcBef>
          <a:spcPts val="1000"/>
        </a:spcBef>
        <a:spcAft>
          <a:spcPct val="0"/>
        </a:spcAft>
        <a:buFont typeface="Arial" panose="020B0604020202020204" pitchFamily="34" charset="0"/>
        <a:defRPr kern="1200">
          <a:solidFill>
            <a:schemeClr val="tx1"/>
          </a:solidFill>
          <a:latin typeface="Arial" panose="020B0604020202020204" pitchFamily="34" charset="0"/>
          <a:ea typeface="+mn-ea"/>
          <a:cs typeface="Arial" panose="020B0604020202020204" pitchFamily="34" charset="0"/>
        </a:defRPr>
      </a:lvl2pPr>
      <a:lvl3pPr algn="l" defTabSz="1825626" rtl="0" eaLnBrk="0" fontAlgn="base" hangingPunct="0">
        <a:lnSpc>
          <a:spcPct val="150000"/>
        </a:lnSpc>
        <a:spcBef>
          <a:spcPts val="1000"/>
        </a:spcBef>
        <a:spcAft>
          <a:spcPct val="0"/>
        </a:spcAft>
        <a:buFont typeface="Arial" panose="020B0604020202020204" pitchFamily="34" charset="0"/>
        <a:defRPr sz="2400" kern="1200">
          <a:solidFill>
            <a:schemeClr val="tx1"/>
          </a:solidFill>
          <a:latin typeface="+mn-lt"/>
          <a:ea typeface="+mn-ea"/>
          <a:cs typeface="Arial" panose="020B0604020202020204" pitchFamily="34" charset="0"/>
        </a:defRPr>
      </a:lvl3pPr>
      <a:lvl4pPr algn="l" defTabSz="1825626" rtl="0" eaLnBrk="0" fontAlgn="base" hangingPunct="0">
        <a:lnSpc>
          <a:spcPct val="150000"/>
        </a:lnSpc>
        <a:spcBef>
          <a:spcPts val="1000"/>
        </a:spcBef>
        <a:spcAft>
          <a:spcPct val="0"/>
        </a:spcAft>
        <a:buFont typeface="Arial" panose="020B0604020202020204" pitchFamily="34" charset="0"/>
        <a:defRPr sz="2000" kern="1200">
          <a:solidFill>
            <a:srgbClr val="222222"/>
          </a:solidFill>
          <a:latin typeface="+mn-lt"/>
          <a:ea typeface="+mn-ea"/>
          <a:cs typeface="Arial" panose="020B0604020202020204" pitchFamily="34" charset="0"/>
        </a:defRPr>
      </a:lvl4pPr>
      <a:lvl5pPr algn="l" defTabSz="1825626" rtl="0" eaLnBrk="0" fontAlgn="base" hangingPunct="0">
        <a:lnSpc>
          <a:spcPct val="150000"/>
        </a:lnSpc>
        <a:spcBef>
          <a:spcPts val="1000"/>
        </a:spcBef>
        <a:spcAft>
          <a:spcPct val="0"/>
        </a:spcAft>
        <a:buFont typeface="Arial" panose="020B0604020202020204" pitchFamily="34" charset="0"/>
        <a:defRPr sz="2000" kern="1200">
          <a:solidFill>
            <a:srgbClr val="222222"/>
          </a:solidFill>
          <a:latin typeface="+mn-lt"/>
          <a:ea typeface="+mn-ea"/>
          <a:cs typeface="Arial" panose="020B0604020202020204" pitchFamily="34" charset="0"/>
        </a:defRPr>
      </a:lvl5pPr>
      <a:lvl6pPr marL="5028748" indent="-457160" algn="l" defTabSz="1828636" rtl="0" eaLnBrk="1" latinLnBrk="0" hangingPunct="1">
        <a:lnSpc>
          <a:spcPct val="90000"/>
        </a:lnSpc>
        <a:spcBef>
          <a:spcPts val="998"/>
        </a:spcBef>
        <a:buFont typeface="Arial" panose="020B0604020202020204" pitchFamily="34" charset="0"/>
        <a:buChar char="•"/>
        <a:defRPr sz="3600" kern="1200">
          <a:solidFill>
            <a:schemeClr val="tx1"/>
          </a:solidFill>
          <a:latin typeface="+mn-lt"/>
          <a:ea typeface="+mn-ea"/>
          <a:cs typeface="+mn-cs"/>
        </a:defRPr>
      </a:lvl6pPr>
      <a:lvl7pPr marL="5943068" indent="-457160" algn="l" defTabSz="1828636" rtl="0" eaLnBrk="1" latinLnBrk="0" hangingPunct="1">
        <a:lnSpc>
          <a:spcPct val="90000"/>
        </a:lnSpc>
        <a:spcBef>
          <a:spcPts val="998"/>
        </a:spcBef>
        <a:buFont typeface="Arial" panose="020B0604020202020204" pitchFamily="34" charset="0"/>
        <a:buChar char="•"/>
        <a:defRPr sz="3600" kern="1200">
          <a:solidFill>
            <a:schemeClr val="tx1"/>
          </a:solidFill>
          <a:latin typeface="+mn-lt"/>
          <a:ea typeface="+mn-ea"/>
          <a:cs typeface="+mn-cs"/>
        </a:defRPr>
      </a:lvl7pPr>
      <a:lvl8pPr marL="6857384" indent="-457160" algn="l" defTabSz="1828636" rtl="0" eaLnBrk="1" latinLnBrk="0" hangingPunct="1">
        <a:lnSpc>
          <a:spcPct val="90000"/>
        </a:lnSpc>
        <a:spcBef>
          <a:spcPts val="998"/>
        </a:spcBef>
        <a:buFont typeface="Arial" panose="020B0604020202020204" pitchFamily="34" charset="0"/>
        <a:buChar char="•"/>
        <a:defRPr sz="3600" kern="1200">
          <a:solidFill>
            <a:schemeClr val="tx1"/>
          </a:solidFill>
          <a:latin typeface="+mn-lt"/>
          <a:ea typeface="+mn-ea"/>
          <a:cs typeface="+mn-cs"/>
        </a:defRPr>
      </a:lvl8pPr>
      <a:lvl9pPr marL="7771700" indent="-457160" algn="l" defTabSz="1828636" rtl="0" eaLnBrk="1" latinLnBrk="0" hangingPunct="1">
        <a:lnSpc>
          <a:spcPct val="90000"/>
        </a:lnSpc>
        <a:spcBef>
          <a:spcPts val="998"/>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636" rtl="0" eaLnBrk="1" latinLnBrk="0" hangingPunct="1">
        <a:defRPr sz="3600" kern="1200">
          <a:solidFill>
            <a:schemeClr val="tx1"/>
          </a:solidFill>
          <a:latin typeface="+mn-lt"/>
          <a:ea typeface="+mn-ea"/>
          <a:cs typeface="+mn-cs"/>
        </a:defRPr>
      </a:lvl1pPr>
      <a:lvl2pPr marL="914318" algn="l" defTabSz="1828636" rtl="0" eaLnBrk="1" latinLnBrk="0" hangingPunct="1">
        <a:defRPr sz="3600" kern="1200">
          <a:solidFill>
            <a:schemeClr val="tx1"/>
          </a:solidFill>
          <a:latin typeface="+mn-lt"/>
          <a:ea typeface="+mn-ea"/>
          <a:cs typeface="+mn-cs"/>
        </a:defRPr>
      </a:lvl2pPr>
      <a:lvl3pPr marL="1828636" algn="l" defTabSz="1828636" rtl="0" eaLnBrk="1" latinLnBrk="0" hangingPunct="1">
        <a:defRPr sz="3600" kern="1200">
          <a:solidFill>
            <a:schemeClr val="tx1"/>
          </a:solidFill>
          <a:latin typeface="+mn-lt"/>
          <a:ea typeface="+mn-ea"/>
          <a:cs typeface="+mn-cs"/>
        </a:defRPr>
      </a:lvl3pPr>
      <a:lvl4pPr marL="2742956" algn="l" defTabSz="1828636" rtl="0" eaLnBrk="1" latinLnBrk="0" hangingPunct="1">
        <a:defRPr sz="3600" kern="1200">
          <a:solidFill>
            <a:schemeClr val="tx1"/>
          </a:solidFill>
          <a:latin typeface="+mn-lt"/>
          <a:ea typeface="+mn-ea"/>
          <a:cs typeface="+mn-cs"/>
        </a:defRPr>
      </a:lvl4pPr>
      <a:lvl5pPr marL="3657272" algn="l" defTabSz="1828636" rtl="0" eaLnBrk="1" latinLnBrk="0" hangingPunct="1">
        <a:defRPr sz="3600" kern="1200">
          <a:solidFill>
            <a:schemeClr val="tx1"/>
          </a:solidFill>
          <a:latin typeface="+mn-lt"/>
          <a:ea typeface="+mn-ea"/>
          <a:cs typeface="+mn-cs"/>
        </a:defRPr>
      </a:lvl5pPr>
      <a:lvl6pPr marL="4571588" algn="l" defTabSz="1828636" rtl="0" eaLnBrk="1" latinLnBrk="0" hangingPunct="1">
        <a:defRPr sz="3600" kern="1200">
          <a:solidFill>
            <a:schemeClr val="tx1"/>
          </a:solidFill>
          <a:latin typeface="+mn-lt"/>
          <a:ea typeface="+mn-ea"/>
          <a:cs typeface="+mn-cs"/>
        </a:defRPr>
      </a:lvl6pPr>
      <a:lvl7pPr marL="5485906" algn="l" defTabSz="1828636" rtl="0" eaLnBrk="1" latinLnBrk="0" hangingPunct="1">
        <a:defRPr sz="3600" kern="1200">
          <a:solidFill>
            <a:schemeClr val="tx1"/>
          </a:solidFill>
          <a:latin typeface="+mn-lt"/>
          <a:ea typeface="+mn-ea"/>
          <a:cs typeface="+mn-cs"/>
        </a:defRPr>
      </a:lvl7pPr>
      <a:lvl8pPr marL="6400224" algn="l" defTabSz="1828636" rtl="0" eaLnBrk="1" latinLnBrk="0" hangingPunct="1">
        <a:defRPr sz="3600" kern="1200">
          <a:solidFill>
            <a:schemeClr val="tx1"/>
          </a:solidFill>
          <a:latin typeface="+mn-lt"/>
          <a:ea typeface="+mn-ea"/>
          <a:cs typeface="+mn-cs"/>
        </a:defRPr>
      </a:lvl8pPr>
      <a:lvl9pPr marL="7314542" algn="l" defTabSz="1828636"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4.png"/><Relationship Id="rId1" Type="http://schemas.openxmlformats.org/officeDocument/2006/relationships/slideLayout" Target="../slideLayouts/slideLayout34.x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4.png"/><Relationship Id="rId1" Type="http://schemas.openxmlformats.org/officeDocument/2006/relationships/slideLayout" Target="../slideLayouts/slideLayout34.x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image" Target="../media/image4.png"/><Relationship Id="rId1" Type="http://schemas.openxmlformats.org/officeDocument/2006/relationships/slideLayout" Target="../slideLayouts/slideLayout34.xml"/><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image" Target="../media/image4.png"/><Relationship Id="rId1" Type="http://schemas.openxmlformats.org/officeDocument/2006/relationships/slideLayout" Target="../slideLayouts/slideLayout34.xml"/><Relationship Id="rId5" Type="http://schemas.openxmlformats.org/officeDocument/2006/relationships/image" Target="../media/image10.emf"/><Relationship Id="rId4" Type="http://schemas.openxmlformats.org/officeDocument/2006/relationships/image" Target="../media/image9.emf"/></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2556589" y="2915485"/>
            <a:ext cx="17261630" cy="4154984"/>
          </a:xfrm>
          <a:prstGeom prst="rect">
            <a:avLst/>
          </a:prstGeom>
          <a:noFill/>
        </p:spPr>
        <p:txBody>
          <a:bodyPr wrap="square" rtlCol="0">
            <a:spAutoFit/>
          </a:bodyPr>
          <a:lstStyle/>
          <a:p>
            <a:pPr defTabSz="1828800" hangingPunct="1"/>
            <a:r>
              <a:rPr lang="en-ZA" sz="8800" b="1" kern="1200" dirty="0">
                <a:solidFill>
                  <a:prstClr val="black"/>
                </a:solidFill>
                <a:latin typeface="Arial Black" panose="020B0A04020102020204" pitchFamily="34" charset="0"/>
                <a:ea typeface="+mn-ea"/>
                <a:cs typeface="+mn-cs"/>
              </a:rPr>
              <a:t> PORTFOLIO COMMITTEE ON HIGHER EDUCATION,  SCIENCE AND INNOVATION</a:t>
            </a:r>
            <a:endParaRPr lang="en-ZA" sz="13200" kern="1200" dirty="0">
              <a:solidFill>
                <a:prstClr val="black"/>
              </a:solidFill>
              <a:latin typeface="Arial"/>
              <a:ea typeface="+mn-ea"/>
              <a:cs typeface="+mn-cs"/>
            </a:endParaRPr>
          </a:p>
        </p:txBody>
      </p:sp>
      <p:sp>
        <p:nvSpPr>
          <p:cNvPr id="3" name="AutoShape 2" descr="Overview diagram of how Conditional Access works to secure the sign-in process">
            <a:extLst>
              <a:ext uri="{FF2B5EF4-FFF2-40B4-BE49-F238E27FC236}">
                <a16:creationId xmlns:a16="http://schemas.microsoft.com/office/drawing/2014/main" id="{3E8E13AC-1275-4DD0-A97D-0F8F4DBEAA92}"/>
              </a:ext>
            </a:extLst>
          </p:cNvPr>
          <p:cNvSpPr>
            <a:spLocks noChangeAspect="1" noChangeArrowheads="1"/>
          </p:cNvSpPr>
          <p:nvPr/>
        </p:nvSpPr>
        <p:spPr bwMode="auto">
          <a:xfrm>
            <a:off x="11887200" y="6553200"/>
            <a:ext cx="609600" cy="609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82880" tIns="91440" rIns="182880" bIns="91440" numCol="1" anchor="t" anchorCtr="0" compatLnSpc="1">
            <a:prstTxWarp prst="textNoShape">
              <a:avLst/>
            </a:prstTxWarp>
          </a:bodyPr>
          <a:lstStyle/>
          <a:p>
            <a:pPr algn="l" defTabSz="1828800" hangingPunct="1"/>
            <a:endParaRPr lang="en-US" sz="3600" kern="1200" dirty="0">
              <a:solidFill>
                <a:prstClr val="black"/>
              </a:solidFill>
              <a:latin typeface="Calibri" panose="020F0502020204030204"/>
              <a:ea typeface="+mn-ea"/>
              <a:cs typeface="+mn-cs"/>
            </a:endParaRPr>
          </a:p>
        </p:txBody>
      </p:sp>
      <p:pic>
        <p:nvPicPr>
          <p:cNvPr id="8" name="Picture 7">
            <a:extLst>
              <a:ext uri="{FF2B5EF4-FFF2-40B4-BE49-F238E27FC236}">
                <a16:creationId xmlns:a16="http://schemas.microsoft.com/office/drawing/2014/main" id="{818E8036-0B45-4C66-B85B-5E8C665A5D1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1908279" y="12377161"/>
            <a:ext cx="1746506" cy="968722"/>
          </a:xfrm>
          <a:prstGeom prst="rect">
            <a:avLst/>
          </a:prstGeom>
        </p:spPr>
      </p:pic>
      <p:sp>
        <p:nvSpPr>
          <p:cNvPr id="4" name="Rectangle 3">
            <a:extLst>
              <a:ext uri="{FF2B5EF4-FFF2-40B4-BE49-F238E27FC236}">
                <a16:creationId xmlns:a16="http://schemas.microsoft.com/office/drawing/2014/main" id="{8BC2791F-2FAF-46A1-AB31-2AD5629A4E70}"/>
              </a:ext>
            </a:extLst>
          </p:cNvPr>
          <p:cNvSpPr/>
          <p:nvPr/>
        </p:nvSpPr>
        <p:spPr>
          <a:xfrm>
            <a:off x="15792938" y="12538037"/>
            <a:ext cx="4237057" cy="646331"/>
          </a:xfrm>
          <a:prstGeom prst="rect">
            <a:avLst/>
          </a:prstGeom>
        </p:spPr>
        <p:txBody>
          <a:bodyPr wrap="none">
            <a:spAutoFit/>
          </a:bodyPr>
          <a:lstStyle/>
          <a:p>
            <a:pPr algn="l" defTabSz="1828800" hangingPunct="1"/>
            <a:r>
              <a:rPr lang="en-ZA" sz="3600" b="1" kern="1200" dirty="0">
                <a:solidFill>
                  <a:prstClr val="black"/>
                </a:solidFill>
                <a:latin typeface="Arial"/>
                <a:ea typeface="+mn-ea"/>
                <a:cs typeface="+mn-cs"/>
              </a:rPr>
              <a:t>29 November 2023</a:t>
            </a:r>
            <a:endParaRPr lang="en-US" sz="3600" b="1" kern="1200" dirty="0">
              <a:solidFill>
                <a:prstClr val="black"/>
              </a:solidFill>
              <a:latin typeface="Arial"/>
              <a:ea typeface="+mn-ea"/>
              <a:cs typeface="+mn-cs"/>
            </a:endParaRPr>
          </a:p>
        </p:txBody>
      </p:sp>
      <p:sp>
        <p:nvSpPr>
          <p:cNvPr id="7" name="Slide Number Placeholder 6">
            <a:extLst>
              <a:ext uri="{FF2B5EF4-FFF2-40B4-BE49-F238E27FC236}">
                <a16:creationId xmlns:a16="http://schemas.microsoft.com/office/drawing/2014/main" id="{631C1727-B190-465D-81B5-D6C23B05A168}"/>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1</a:t>
            </a:fld>
            <a:endParaRPr lang="en-US" kern="1200" dirty="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1544749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1107996"/>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2023 APPLICATIONS</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10</a:t>
            </a:fld>
            <a:endParaRPr lang="en-US" kern="120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244977BF-7F48-878A-E7F8-FD8B255177B4}"/>
              </a:ext>
            </a:extLst>
          </p:cNvPr>
          <p:cNvSpPr txBox="1"/>
          <p:nvPr/>
        </p:nvSpPr>
        <p:spPr>
          <a:xfrm>
            <a:off x="1549941" y="1742464"/>
            <a:ext cx="18871659" cy="1606658"/>
          </a:xfrm>
          <a:prstGeom prst="rect">
            <a:avLst/>
          </a:prstGeom>
          <a:noFill/>
        </p:spPr>
        <p:txBody>
          <a:bodyPr wrap="square">
            <a:spAutoFit/>
          </a:bodyPr>
          <a:lstStyle/>
          <a:p>
            <a:pPr marR="0" algn="just">
              <a:lnSpc>
                <a:spcPct val="150000"/>
              </a:lnSpc>
              <a:spcBef>
                <a:spcPts val="0"/>
              </a:spcBef>
              <a:spcAft>
                <a:spcPts val="1000"/>
              </a:spcAft>
            </a:pPr>
            <a:endParaRPr lang="en-ZA" sz="3200" kern="1200" dirty="0">
              <a:solidFill>
                <a:prstClr val="black"/>
              </a:solidFill>
              <a:latin typeface="Arial" panose="020B0604020202020204" pitchFamily="34" charset="0"/>
              <a:ea typeface="+mn-ea"/>
              <a:cs typeface="Arial" panose="020B0604020202020204" pitchFamily="34" charset="0"/>
            </a:endParaRPr>
          </a:p>
          <a:p>
            <a:pPr marL="571500" marR="0" indent="-571500" algn="just">
              <a:lnSpc>
                <a:spcPct val="150000"/>
              </a:lnSpc>
              <a:spcBef>
                <a:spcPts val="0"/>
              </a:spcBef>
              <a:spcAft>
                <a:spcPts val="1000"/>
              </a:spcAft>
              <a:buFont typeface="Wingdings" panose="05000000000000000000" pitchFamily="2" charset="2"/>
              <a:buChar char="q"/>
            </a:pPr>
            <a:endParaRPr lang="en-ZA" sz="3200" kern="1200" dirty="0">
              <a:solidFill>
                <a:prstClr val="black"/>
              </a:solidFill>
              <a:latin typeface="Arial" panose="020B0604020202020204" pitchFamily="34" charset="0"/>
              <a:ea typeface="+mn-ea"/>
              <a:cs typeface="Arial" panose="020B0604020202020204" pitchFamily="34" charset="0"/>
            </a:endParaRPr>
          </a:p>
        </p:txBody>
      </p:sp>
      <p:graphicFrame>
        <p:nvGraphicFramePr>
          <p:cNvPr id="4" name="Table 3">
            <a:extLst>
              <a:ext uri="{FF2B5EF4-FFF2-40B4-BE49-F238E27FC236}">
                <a16:creationId xmlns:a16="http://schemas.microsoft.com/office/drawing/2014/main" id="{2DDE978F-1DBF-A76F-DC55-AB67E02F42A9}"/>
              </a:ext>
            </a:extLst>
          </p:cNvPr>
          <p:cNvGraphicFramePr>
            <a:graphicFrameLocks noGrp="1"/>
          </p:cNvGraphicFramePr>
          <p:nvPr>
            <p:extLst>
              <p:ext uri="{D42A27DB-BD31-4B8C-83A1-F6EECF244321}">
                <p14:modId xmlns:p14="http://schemas.microsoft.com/office/powerpoint/2010/main" val="2306411301"/>
              </p:ext>
            </p:extLst>
          </p:nvPr>
        </p:nvGraphicFramePr>
        <p:xfrm>
          <a:off x="2518913" y="3229744"/>
          <a:ext cx="12870612" cy="7844698"/>
        </p:xfrm>
        <a:graphic>
          <a:graphicData uri="http://schemas.openxmlformats.org/drawingml/2006/table">
            <a:tbl>
              <a:tblPr/>
              <a:tblGrid>
                <a:gridCol w="10049656">
                  <a:extLst>
                    <a:ext uri="{9D8B030D-6E8A-4147-A177-3AD203B41FA5}">
                      <a16:colId xmlns:a16="http://schemas.microsoft.com/office/drawing/2014/main" val="3591853773"/>
                    </a:ext>
                  </a:extLst>
                </a:gridCol>
                <a:gridCol w="2820956">
                  <a:extLst>
                    <a:ext uri="{9D8B030D-6E8A-4147-A177-3AD203B41FA5}">
                      <a16:colId xmlns:a16="http://schemas.microsoft.com/office/drawing/2014/main" val="3416502768"/>
                    </a:ext>
                  </a:extLst>
                </a:gridCol>
              </a:tblGrid>
              <a:tr h="47470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396205"/>
                  </a:ext>
                </a:extLst>
              </a:tr>
              <a:tr h="689528">
                <a:tc>
                  <a:txBody>
                    <a:bodyPr/>
                    <a:lstStyle/>
                    <a:p>
                      <a:pPr algn="ctr" fontAlgn="ctr"/>
                      <a:r>
                        <a:rPr lang="en-US" sz="4000" b="1" i="0" u="none" strike="noStrike" dirty="0">
                          <a:solidFill>
                            <a:srgbClr val="212529"/>
                          </a:solidFill>
                          <a:effectLst/>
                          <a:latin typeface="Arial" panose="020B0604020202020204" pitchFamily="34" charset="0"/>
                          <a:cs typeface="Arial" panose="020B0604020202020204" pitchFamily="34" charset="0"/>
                        </a:rPr>
                        <a:t>Status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4000" b="1" i="0" u="none" strike="noStrike">
                          <a:solidFill>
                            <a:srgbClr val="212529"/>
                          </a:solidFill>
                          <a:effectLst/>
                          <a:latin typeface="Arial" panose="020B0604020202020204" pitchFamily="34" charset="0"/>
                          <a:cs typeface="Arial" panose="020B0604020202020204" pitchFamily="34" charset="0"/>
                        </a:rPr>
                        <a:t>Count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0718143"/>
                  </a:ext>
                </a:extLst>
              </a:tr>
              <a:tr h="689528">
                <a:tc>
                  <a:txBody>
                    <a:bodyPr/>
                    <a:lstStyle/>
                    <a:p>
                      <a:pPr algn="l" fontAlgn="ctr"/>
                      <a:r>
                        <a:rPr lang="en-US" sz="4000" b="0" i="0" u="none" strike="noStrike" dirty="0">
                          <a:solidFill>
                            <a:srgbClr val="212529"/>
                          </a:solidFill>
                          <a:effectLst/>
                          <a:latin typeface="Arial" panose="020B0604020202020204" pitchFamily="34" charset="0"/>
                          <a:cs typeface="Arial" panose="020B0604020202020204" pitchFamily="34" charset="0"/>
                        </a:rPr>
                        <a:t>Provisionally Funded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4000" b="0" i="0" u="none" strike="noStrike">
                          <a:solidFill>
                            <a:srgbClr val="212529"/>
                          </a:solidFill>
                          <a:effectLst/>
                          <a:latin typeface="Arial" panose="020B0604020202020204" pitchFamily="34" charset="0"/>
                          <a:cs typeface="Arial" panose="020B0604020202020204" pitchFamily="34" charset="0"/>
                        </a:rPr>
                        <a:t>703043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26812945"/>
                  </a:ext>
                </a:extLst>
              </a:tr>
              <a:tr h="689528">
                <a:tc>
                  <a:txBody>
                    <a:bodyPr/>
                    <a:lstStyle/>
                    <a:p>
                      <a:pPr algn="l" fontAlgn="ctr"/>
                      <a:r>
                        <a:rPr lang="en-US" sz="4000" b="0" i="0" u="none" strike="noStrike" dirty="0">
                          <a:solidFill>
                            <a:srgbClr val="212529"/>
                          </a:solidFill>
                          <a:effectLst/>
                          <a:latin typeface="Arial" panose="020B0604020202020204" pitchFamily="34" charset="0"/>
                          <a:cs typeface="Arial" panose="020B0604020202020204" pitchFamily="34" charset="0"/>
                        </a:rPr>
                        <a:t>Awaiting Academic Results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4000" b="0" i="0" u="none" strike="noStrike" dirty="0">
                          <a:solidFill>
                            <a:srgbClr val="212529"/>
                          </a:solidFill>
                          <a:effectLst/>
                          <a:latin typeface="Arial" panose="020B0604020202020204" pitchFamily="34" charset="0"/>
                          <a:cs typeface="Arial" panose="020B0604020202020204" pitchFamily="34" charset="0"/>
                        </a:rPr>
                        <a:t>15592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6355490"/>
                  </a:ext>
                </a:extLst>
              </a:tr>
              <a:tr h="689528">
                <a:tc>
                  <a:txBody>
                    <a:bodyPr/>
                    <a:lstStyle/>
                    <a:p>
                      <a:pPr algn="l" fontAlgn="ctr"/>
                      <a:r>
                        <a:rPr lang="en-US" sz="4000" b="0" i="0" u="none" strike="noStrike">
                          <a:solidFill>
                            <a:srgbClr val="212529"/>
                          </a:solidFill>
                          <a:effectLst/>
                          <a:latin typeface="Arial" panose="020B0604020202020204" pitchFamily="34" charset="0"/>
                          <a:cs typeface="Arial" panose="020B0604020202020204" pitchFamily="34" charset="0"/>
                        </a:rPr>
                        <a:t>Rejected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4000" b="0" i="0" u="none" strike="noStrike" dirty="0">
                          <a:solidFill>
                            <a:srgbClr val="212529"/>
                          </a:solidFill>
                          <a:effectLst/>
                          <a:latin typeface="Arial" panose="020B0604020202020204" pitchFamily="34" charset="0"/>
                          <a:cs typeface="Arial" panose="020B0604020202020204" pitchFamily="34" charset="0"/>
                        </a:rPr>
                        <a:t>537317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9753401"/>
                  </a:ext>
                </a:extLst>
              </a:tr>
              <a:tr h="689528">
                <a:tc>
                  <a:txBody>
                    <a:bodyPr/>
                    <a:lstStyle/>
                    <a:p>
                      <a:pPr algn="l" fontAlgn="ctr"/>
                      <a:r>
                        <a:rPr lang="en-US" sz="4000" b="0" i="0" u="none" strike="noStrike" dirty="0">
                          <a:solidFill>
                            <a:srgbClr val="212529"/>
                          </a:solidFill>
                          <a:effectLst/>
                          <a:latin typeface="Arial" panose="020B0604020202020204" pitchFamily="34" charset="0"/>
                          <a:cs typeface="Arial" panose="020B0604020202020204" pitchFamily="34" charset="0"/>
                        </a:rPr>
                        <a:t>Withdrawn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4000" b="0" i="0" u="none" strike="noStrike" dirty="0">
                          <a:solidFill>
                            <a:srgbClr val="212529"/>
                          </a:solidFill>
                          <a:effectLst/>
                          <a:latin typeface="Arial" panose="020B0604020202020204" pitchFamily="34" charset="0"/>
                          <a:cs typeface="Arial" panose="020B0604020202020204" pitchFamily="34" charset="0"/>
                        </a:rPr>
                        <a:t>97173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31880803"/>
                  </a:ext>
                </a:extLst>
              </a:tr>
              <a:tr h="689528">
                <a:tc>
                  <a:txBody>
                    <a:bodyPr/>
                    <a:lstStyle/>
                    <a:p>
                      <a:pPr algn="l" fontAlgn="ctr"/>
                      <a:r>
                        <a:rPr lang="en-US" sz="4000" b="0" i="0" u="none" strike="noStrike">
                          <a:solidFill>
                            <a:srgbClr val="212529"/>
                          </a:solidFill>
                          <a:effectLst/>
                          <a:latin typeface="Arial" panose="020B0604020202020204" pitchFamily="34" charset="0"/>
                          <a:cs typeface="Arial" panose="020B0604020202020204" pitchFamily="34" charset="0"/>
                        </a:rPr>
                        <a:t>AssessingFinancialEligibility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4000" b="0" i="0" u="none" strike="noStrike" dirty="0">
                          <a:solidFill>
                            <a:srgbClr val="212529"/>
                          </a:solidFill>
                          <a:effectLst/>
                          <a:latin typeface="Arial" panose="020B0604020202020204" pitchFamily="34" charset="0"/>
                          <a:cs typeface="Arial" panose="020B0604020202020204" pitchFamily="34" charset="0"/>
                        </a:rPr>
                        <a:t>2009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332653"/>
                  </a:ext>
                </a:extLst>
              </a:tr>
              <a:tr h="689528">
                <a:tc>
                  <a:txBody>
                    <a:bodyPr/>
                    <a:lstStyle/>
                    <a:p>
                      <a:pPr algn="l" fontAlgn="ctr"/>
                      <a:r>
                        <a:rPr lang="en-US" sz="4000" b="0" i="0" u="none" strike="noStrike">
                          <a:solidFill>
                            <a:srgbClr val="212529"/>
                          </a:solidFill>
                          <a:effectLst/>
                          <a:latin typeface="Arial" panose="020B0604020202020204" pitchFamily="34" charset="0"/>
                          <a:cs typeface="Arial" panose="020B0604020202020204" pitchFamily="34" charset="0"/>
                        </a:rPr>
                        <a:t>AwaitingEvaluation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4000" b="0" i="0" u="none" strike="noStrike" dirty="0">
                          <a:solidFill>
                            <a:srgbClr val="212529"/>
                          </a:solidFill>
                          <a:effectLst/>
                          <a:latin typeface="Arial" panose="020B0604020202020204" pitchFamily="34" charset="0"/>
                          <a:cs typeface="Arial" panose="020B0604020202020204" pitchFamily="34" charset="0"/>
                        </a:rPr>
                        <a:t>3944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0494237"/>
                  </a:ext>
                </a:extLst>
              </a:tr>
              <a:tr h="689528">
                <a:tc>
                  <a:txBody>
                    <a:bodyPr/>
                    <a:lstStyle/>
                    <a:p>
                      <a:pPr algn="l" fontAlgn="ctr"/>
                      <a:r>
                        <a:rPr lang="en-US" sz="4000" b="0" i="0" u="none" strike="noStrike">
                          <a:solidFill>
                            <a:srgbClr val="212529"/>
                          </a:solidFill>
                          <a:effectLst/>
                          <a:latin typeface="Arial" panose="020B0604020202020204" pitchFamily="34" charset="0"/>
                          <a:cs typeface="Arial" panose="020B0604020202020204" pitchFamily="34" charset="0"/>
                        </a:rPr>
                        <a:t>Closed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4000" b="0" i="0" u="none" strike="noStrike" dirty="0">
                          <a:solidFill>
                            <a:srgbClr val="212529"/>
                          </a:solidFill>
                          <a:effectLst/>
                          <a:latin typeface="Arial" panose="020B0604020202020204" pitchFamily="34" charset="0"/>
                          <a:cs typeface="Arial" panose="020B0604020202020204" pitchFamily="34" charset="0"/>
                        </a:rPr>
                        <a:t>102569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73504105"/>
                  </a:ext>
                </a:extLst>
              </a:tr>
              <a:tr h="689528">
                <a:tc>
                  <a:txBody>
                    <a:bodyPr/>
                    <a:lstStyle/>
                    <a:p>
                      <a:pPr algn="l" fontAlgn="ctr"/>
                      <a:r>
                        <a:rPr lang="en-US" sz="4000" b="0" i="0" u="none" strike="noStrike">
                          <a:solidFill>
                            <a:srgbClr val="212529"/>
                          </a:solidFill>
                          <a:effectLst/>
                          <a:latin typeface="Arial" panose="020B0604020202020204" pitchFamily="34" charset="0"/>
                          <a:cs typeface="Arial" panose="020B0604020202020204" pitchFamily="34" charset="0"/>
                        </a:rPr>
                        <a:t>RegistrationReceived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4000" b="0" i="0" u="none" strike="noStrike" dirty="0">
                          <a:solidFill>
                            <a:srgbClr val="212529"/>
                          </a:solidFill>
                          <a:effectLst/>
                          <a:latin typeface="Arial" panose="020B0604020202020204" pitchFamily="34" charset="0"/>
                          <a:cs typeface="Arial" panose="020B0604020202020204" pitchFamily="34" charset="0"/>
                        </a:rPr>
                        <a:t>784417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34887837"/>
                  </a:ext>
                </a:extLst>
              </a:tr>
              <a:tr h="689528">
                <a:tc>
                  <a:txBody>
                    <a:bodyPr/>
                    <a:lstStyle/>
                    <a:p>
                      <a:pPr algn="l" fontAlgn="b"/>
                      <a:endParaRPr lang="en-US" sz="4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4000" b="0" i="0" u="none" strike="noStrike" dirty="0">
                          <a:solidFill>
                            <a:srgbClr val="000000"/>
                          </a:solidFill>
                          <a:effectLst/>
                          <a:latin typeface="Arial" panose="020B0604020202020204" pitchFamily="34" charset="0"/>
                          <a:cs typeface="Arial" panose="020B0604020202020204" pitchFamily="34" charset="0"/>
                        </a:rPr>
                        <a:t>2246064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12744745"/>
                  </a:ext>
                </a:extLst>
              </a:tr>
              <a:tr h="47470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70275713"/>
                  </a:ext>
                </a:extLst>
              </a:tr>
            </a:tbl>
          </a:graphicData>
        </a:graphic>
      </p:graphicFrame>
    </p:spTree>
    <p:extLst>
      <p:ext uri="{BB962C8B-B14F-4D97-AF65-F5344CB8AC3E}">
        <p14:creationId xmlns:p14="http://schemas.microsoft.com/office/powerpoint/2010/main" val="3677125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1107996"/>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2023 APPEAL STATUSES</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11</a:t>
            </a:fld>
            <a:endParaRPr lang="en-US" kern="120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244977BF-7F48-878A-E7F8-FD8B255177B4}"/>
              </a:ext>
            </a:extLst>
          </p:cNvPr>
          <p:cNvSpPr txBox="1"/>
          <p:nvPr/>
        </p:nvSpPr>
        <p:spPr>
          <a:xfrm>
            <a:off x="1549941" y="1742464"/>
            <a:ext cx="18871659" cy="2207977"/>
          </a:xfrm>
          <a:prstGeom prst="rect">
            <a:avLst/>
          </a:prstGeom>
          <a:noFill/>
        </p:spPr>
        <p:txBody>
          <a:bodyPr wrap="square">
            <a:spAutoFit/>
          </a:bodyPr>
          <a:lstStyle/>
          <a:p>
            <a:pPr marL="457200" marR="0" indent="-457200" algn="just">
              <a:lnSpc>
                <a:spcPct val="150000"/>
              </a:lnSpc>
              <a:spcBef>
                <a:spcPts val="0"/>
              </a:spcBef>
              <a:spcAft>
                <a:spcPts val="1000"/>
              </a:spcAft>
              <a:buFont typeface="Wingdings" panose="05000000000000000000" pitchFamily="2" charset="2"/>
              <a:buChar char="q"/>
            </a:pPr>
            <a:endParaRPr lang="en-ZA" sz="2800" kern="1200" dirty="0">
              <a:solidFill>
                <a:prstClr val="black"/>
              </a:solidFill>
              <a:latin typeface="Arial" panose="020B0604020202020204" pitchFamily="34" charset="0"/>
              <a:ea typeface="+mn-ea"/>
              <a:cs typeface="Arial" panose="020B0604020202020204" pitchFamily="34" charset="0"/>
            </a:endParaRPr>
          </a:p>
          <a:p>
            <a:pPr marL="457200" marR="0" indent="-457200" algn="just">
              <a:lnSpc>
                <a:spcPct val="150000"/>
              </a:lnSpc>
              <a:spcBef>
                <a:spcPts val="0"/>
              </a:spcBef>
              <a:spcAft>
                <a:spcPts val="1000"/>
              </a:spcAft>
              <a:buFont typeface="Wingdings" panose="05000000000000000000" pitchFamily="2" charset="2"/>
              <a:buChar char="q"/>
            </a:pPr>
            <a:endParaRPr lang="en-ZA" sz="2800" kern="1200" dirty="0">
              <a:solidFill>
                <a:prstClr val="black"/>
              </a:solidFill>
              <a:latin typeface="Arial" panose="020B0604020202020204" pitchFamily="34" charset="0"/>
              <a:ea typeface="+mn-ea"/>
              <a:cs typeface="Arial" panose="020B0604020202020204" pitchFamily="34" charset="0"/>
            </a:endParaRPr>
          </a:p>
          <a:p>
            <a:pPr marL="457200" marR="0" indent="-457200" algn="just">
              <a:lnSpc>
                <a:spcPct val="150000"/>
              </a:lnSpc>
              <a:spcBef>
                <a:spcPts val="0"/>
              </a:spcBef>
              <a:spcAft>
                <a:spcPts val="1000"/>
              </a:spcAft>
              <a:buFont typeface="Wingdings" panose="05000000000000000000" pitchFamily="2" charset="2"/>
              <a:buChar char="q"/>
            </a:pPr>
            <a:endParaRPr lang="en-ZA" sz="2800" kern="1200" dirty="0">
              <a:solidFill>
                <a:prstClr val="black"/>
              </a:solidFill>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9A7719AB-8DF9-D983-2107-5FAE762932DC}"/>
              </a:ext>
            </a:extLst>
          </p:cNvPr>
          <p:cNvPicPr>
            <a:picLocks noChangeAspect="1"/>
          </p:cNvPicPr>
          <p:nvPr/>
        </p:nvPicPr>
        <p:blipFill>
          <a:blip r:embed="rId3"/>
          <a:stretch>
            <a:fillRect/>
          </a:stretch>
        </p:blipFill>
        <p:spPr>
          <a:xfrm>
            <a:off x="2311878" y="2664372"/>
            <a:ext cx="13767759" cy="6896723"/>
          </a:xfrm>
          <a:prstGeom prst="rect">
            <a:avLst/>
          </a:prstGeom>
        </p:spPr>
      </p:pic>
    </p:spTree>
    <p:extLst>
      <p:ext uri="{BB962C8B-B14F-4D97-AF65-F5344CB8AC3E}">
        <p14:creationId xmlns:p14="http://schemas.microsoft.com/office/powerpoint/2010/main" val="496092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906621" y="2704289"/>
            <a:ext cx="19542351" cy="3785652"/>
          </a:xfrm>
          <a:prstGeom prst="rect">
            <a:avLst/>
          </a:prstGeom>
          <a:noFill/>
        </p:spPr>
        <p:txBody>
          <a:bodyPr wrap="square" rtlCol="0">
            <a:spAutoFit/>
          </a:bodyPr>
          <a:lstStyle/>
          <a:p>
            <a:pPr algn="l" defTabSz="1828800" hangingPunct="1"/>
            <a:r>
              <a:rPr lang="en-ZA" sz="12000" kern="1200" dirty="0">
                <a:solidFill>
                  <a:srgbClr val="D36C2D"/>
                </a:solidFill>
                <a:latin typeface="Arial Black" panose="020B0A04020102020204" pitchFamily="34" charset="0"/>
                <a:ea typeface="+mn-ea"/>
                <a:cs typeface="+mn-cs"/>
              </a:rPr>
              <a:t>	UPDATE ON DISBURSEMENTS</a:t>
            </a:r>
            <a:endParaRPr lang="en-US" sz="120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12</a:t>
            </a:fld>
            <a:endParaRPr lang="en-US" kern="120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1942564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A423FF-B778-4E8B-246D-E012358828DE}"/>
              </a:ext>
            </a:extLst>
          </p:cNvPr>
          <p:cNvSpPr txBox="1"/>
          <p:nvPr/>
        </p:nvSpPr>
        <p:spPr>
          <a:xfrm>
            <a:off x="165944" y="672011"/>
            <a:ext cx="21070536" cy="1169551"/>
          </a:xfrm>
          <a:prstGeom prst="rect">
            <a:avLst/>
          </a:prstGeom>
          <a:noFill/>
          <a:ln cap="flat">
            <a:noFill/>
          </a:ln>
        </p:spPr>
        <p:txBody>
          <a:bodyPr vert="horz" wrap="square" lIns="182880" tIns="91440" rIns="182880" bIns="91440" anchor="t" anchorCtr="1" compatLnSpc="1">
            <a:spAutoFit/>
          </a:bodyPr>
          <a:lstStyle/>
          <a:p>
            <a:pPr defTabSz="1828800" hangingPunct="1">
              <a:defRPr sz="1800" b="0" i="0" u="none" strike="noStrike" kern="0" cap="none" spc="0" baseline="0">
                <a:solidFill>
                  <a:srgbClr val="000000"/>
                </a:solidFill>
                <a:uFillTx/>
              </a:defRPr>
            </a:pPr>
            <a:r>
              <a:rPr lang="en-ZA" sz="6400" kern="1200" dirty="0">
                <a:solidFill>
                  <a:srgbClr val="ED7D31"/>
                </a:solidFill>
                <a:latin typeface="Arial Black" pitchFamily="34"/>
              </a:rPr>
              <a:t>2023 UNIVERSITY REG VS PAYMENT</a:t>
            </a:r>
            <a:endParaRPr lang="en-US" sz="6400" kern="1200" dirty="0">
              <a:solidFill>
                <a:srgbClr val="ED7D31"/>
              </a:solidFill>
              <a:latin typeface="Arial Black" pitchFamily="34"/>
            </a:endParaRPr>
          </a:p>
        </p:txBody>
      </p:sp>
      <p:pic>
        <p:nvPicPr>
          <p:cNvPr id="3" name="Picture 6">
            <a:extLst>
              <a:ext uri="{FF2B5EF4-FFF2-40B4-BE49-F238E27FC236}">
                <a16:creationId xmlns:a16="http://schemas.microsoft.com/office/drawing/2014/main" id="{6056BF74-48B9-702A-2FF9-A8CB80CAC44C}"/>
              </a:ext>
            </a:extLst>
          </p:cNvPr>
          <p:cNvPicPr>
            <a:picLocks noChangeAspect="1"/>
          </p:cNvPicPr>
          <p:nvPr/>
        </p:nvPicPr>
        <p:blipFill>
          <a:blip r:embed="rId2"/>
          <a:srcRect b="13244"/>
          <a:stretch>
            <a:fillRect/>
          </a:stretch>
        </p:blipFill>
        <p:spPr>
          <a:xfrm>
            <a:off x="22034406" y="510491"/>
            <a:ext cx="1746504" cy="968714"/>
          </a:xfrm>
          <a:prstGeom prst="rect">
            <a:avLst/>
          </a:prstGeom>
          <a:noFill/>
          <a:ln cap="flat">
            <a:noFill/>
          </a:ln>
        </p:spPr>
      </p:pic>
      <p:sp>
        <p:nvSpPr>
          <p:cNvPr id="4" name="Rectangle 3">
            <a:extLst>
              <a:ext uri="{FF2B5EF4-FFF2-40B4-BE49-F238E27FC236}">
                <a16:creationId xmlns:a16="http://schemas.microsoft.com/office/drawing/2014/main" id="{EE1636E8-1980-91B3-AEEA-B771FDC05C0F}"/>
              </a:ext>
            </a:extLst>
          </p:cNvPr>
          <p:cNvSpPr/>
          <p:nvPr/>
        </p:nvSpPr>
        <p:spPr>
          <a:xfrm>
            <a:off x="711293" y="1749229"/>
            <a:ext cx="21796314" cy="5909310"/>
          </a:xfrm>
          <a:prstGeom prst="rect">
            <a:avLst/>
          </a:prstGeom>
          <a:noFill/>
          <a:ln cap="flat">
            <a:noFill/>
            <a:prstDash val="solid"/>
          </a:ln>
        </p:spPr>
        <p:txBody>
          <a:bodyPr vert="horz" wrap="square" lIns="182880" tIns="91440" rIns="182880" bIns="91440" anchor="t" anchorCtr="0" compatLnSpc="1">
            <a:spAutoFit/>
          </a:bodyPr>
          <a:lstStyle/>
          <a:p>
            <a:pPr algn="l" defTabSz="1828800" hangingPunct="1">
              <a:defRPr sz="1800" b="0" i="0" u="none" strike="noStrike" kern="0" cap="none" spc="0" baseline="0">
                <a:solidFill>
                  <a:srgbClr val="000000"/>
                </a:solidFill>
                <a:uFillTx/>
              </a:defRPr>
            </a:pPr>
            <a:endParaRPr lang="en-ZA" sz="40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40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40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32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32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US" sz="32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GB" sz="28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i="1"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kern="1200">
              <a:solidFill>
                <a:srgbClr val="000000"/>
              </a:solidFill>
              <a:latin typeface="Arial" pitchFamily="34"/>
              <a:cs typeface="Arial" pitchFamily="34"/>
            </a:endParaRPr>
          </a:p>
        </p:txBody>
      </p:sp>
      <p:sp>
        <p:nvSpPr>
          <p:cNvPr id="5" name="Slide Number Placeholder 5">
            <a:extLst>
              <a:ext uri="{FF2B5EF4-FFF2-40B4-BE49-F238E27FC236}">
                <a16:creationId xmlns:a16="http://schemas.microsoft.com/office/drawing/2014/main" id="{59058459-CCC7-C2B8-0CFF-D935CD7DE539}"/>
              </a:ext>
            </a:extLst>
          </p:cNvPr>
          <p:cNvSpPr txBox="1"/>
          <p:nvPr/>
        </p:nvSpPr>
        <p:spPr>
          <a:xfrm>
            <a:off x="17221206" y="12678869"/>
            <a:ext cx="5486400" cy="507838"/>
          </a:xfrm>
          <a:prstGeom prst="rect">
            <a:avLst/>
          </a:prstGeom>
          <a:noFill/>
          <a:ln cap="flat">
            <a:noFill/>
          </a:ln>
        </p:spPr>
        <p:txBody>
          <a:bodyPr vert="horz" wrap="square" lIns="182880" tIns="91440" rIns="182880" bIns="91440" anchor="ctr" anchorCtr="0" compatLnSpc="1">
            <a:noAutofit/>
          </a:bodyPr>
          <a:lstStyle/>
          <a:p>
            <a:pPr algn="r" defTabSz="1828800" hangingPunct="1">
              <a:defRPr sz="1800" b="0" i="0" u="none" strike="noStrike" kern="0" cap="none" spc="0" baseline="0">
                <a:solidFill>
                  <a:srgbClr val="000000"/>
                </a:solidFill>
                <a:uFillTx/>
              </a:defRPr>
            </a:pPr>
            <a:r>
              <a:rPr lang="en-US" sz="2800" kern="1200">
                <a:solidFill>
                  <a:srgbClr val="898989"/>
                </a:solidFill>
                <a:latin typeface="Arial" pitchFamily="34"/>
                <a:cs typeface="Arial" pitchFamily="34"/>
              </a:rPr>
              <a:t> </a:t>
            </a:r>
            <a:fld id="{A8FBC321-FB87-45D5-A624-ABEFAB7C21B2}" type="slidenum">
              <a:rPr lang="en-US" kern="1200">
                <a:solidFill>
                  <a:srgbClr val="898989"/>
                </a:solidFill>
                <a:latin typeface="Arial" pitchFamily="34"/>
                <a:cs typeface="Arial" pitchFamily="34"/>
              </a:rPr>
              <a:pPr algn="r" defTabSz="1828800" hangingPunct="1">
                <a:defRPr sz="1800" b="0" i="0" u="none" strike="noStrike" kern="0" cap="none" spc="0" baseline="0">
                  <a:solidFill>
                    <a:srgbClr val="000000"/>
                  </a:solidFill>
                  <a:uFillTx/>
                </a:defRPr>
              </a:pPr>
              <a:t>13</a:t>
            </a:fld>
            <a:endParaRPr lang="en-US" kern="1200">
              <a:solidFill>
                <a:srgbClr val="898989"/>
              </a:solidFill>
              <a:latin typeface="Arial" pitchFamily="34"/>
              <a:cs typeface="Arial" pitchFamily="34"/>
            </a:endParaRPr>
          </a:p>
        </p:txBody>
      </p:sp>
      <p:graphicFrame>
        <p:nvGraphicFramePr>
          <p:cNvPr id="6" name="Table 8">
            <a:extLst>
              <a:ext uri="{FF2B5EF4-FFF2-40B4-BE49-F238E27FC236}">
                <a16:creationId xmlns:a16="http://schemas.microsoft.com/office/drawing/2014/main" id="{42778448-A0DE-ADF8-FC5C-F34F23E1959E}"/>
              </a:ext>
            </a:extLst>
          </p:cNvPr>
          <p:cNvGraphicFramePr>
            <a:graphicFrameLocks noGrp="1"/>
          </p:cNvGraphicFramePr>
          <p:nvPr>
            <p:extLst>
              <p:ext uri="{D42A27DB-BD31-4B8C-83A1-F6EECF244321}">
                <p14:modId xmlns:p14="http://schemas.microsoft.com/office/powerpoint/2010/main" val="374755834"/>
              </p:ext>
            </p:extLst>
          </p:nvPr>
        </p:nvGraphicFramePr>
        <p:xfrm>
          <a:off x="990606" y="2111586"/>
          <a:ext cx="19086437" cy="10709916"/>
        </p:xfrm>
        <a:graphic>
          <a:graphicData uri="http://schemas.openxmlformats.org/drawingml/2006/table">
            <a:tbl>
              <a:tblPr>
                <a:effectLst/>
              </a:tblPr>
              <a:tblGrid>
                <a:gridCol w="7250227">
                  <a:extLst>
                    <a:ext uri="{9D8B030D-6E8A-4147-A177-3AD203B41FA5}">
                      <a16:colId xmlns:a16="http://schemas.microsoft.com/office/drawing/2014/main" val="2016873733"/>
                    </a:ext>
                  </a:extLst>
                </a:gridCol>
                <a:gridCol w="3363064">
                  <a:extLst>
                    <a:ext uri="{9D8B030D-6E8A-4147-A177-3AD203B41FA5}">
                      <a16:colId xmlns:a16="http://schemas.microsoft.com/office/drawing/2014/main" val="40550315"/>
                    </a:ext>
                  </a:extLst>
                </a:gridCol>
                <a:gridCol w="3275713">
                  <a:extLst>
                    <a:ext uri="{9D8B030D-6E8A-4147-A177-3AD203B41FA5}">
                      <a16:colId xmlns:a16="http://schemas.microsoft.com/office/drawing/2014/main" val="480961533"/>
                    </a:ext>
                  </a:extLst>
                </a:gridCol>
                <a:gridCol w="2096443">
                  <a:extLst>
                    <a:ext uri="{9D8B030D-6E8A-4147-A177-3AD203B41FA5}">
                      <a16:colId xmlns:a16="http://schemas.microsoft.com/office/drawing/2014/main" val="2196625305"/>
                    </a:ext>
                  </a:extLst>
                </a:gridCol>
                <a:gridCol w="3100990">
                  <a:extLst>
                    <a:ext uri="{9D8B030D-6E8A-4147-A177-3AD203B41FA5}">
                      <a16:colId xmlns:a16="http://schemas.microsoft.com/office/drawing/2014/main" val="1482818796"/>
                    </a:ext>
                  </a:extLst>
                </a:gridCol>
              </a:tblGrid>
              <a:tr h="382497">
                <a:tc>
                  <a:txBody>
                    <a:bodyPr/>
                    <a:lstStyle/>
                    <a:p>
                      <a:pPr lvl="0" algn="l" fontAlgn="b"/>
                      <a:r>
                        <a:rPr lang="en-US" sz="2000" b="1" i="0" u="none" strike="noStrike">
                          <a:solidFill>
                            <a:srgbClr val="000000"/>
                          </a:solidFill>
                          <a:latin typeface="Calibri" pitchFamily="34"/>
                        </a:rPr>
                        <a:t>InstitutionName</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l" fontAlgn="b"/>
                      <a:r>
                        <a:rPr lang="en-US" sz="2000" b="1" i="0" u="none" strike="noStrike">
                          <a:solidFill>
                            <a:srgbClr val="000000"/>
                          </a:solidFill>
                          <a:latin typeface="Calibri" pitchFamily="34"/>
                        </a:rPr>
                        <a:t> NumOfRegReceived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l" fontAlgn="b"/>
                      <a:r>
                        <a:rPr lang="en-US" sz="2000" b="1" i="0" u="none" strike="noStrike">
                          <a:solidFill>
                            <a:srgbClr val="000000"/>
                          </a:solidFill>
                          <a:latin typeface="Calibri" pitchFamily="34"/>
                        </a:rPr>
                        <a:t> Projection Amount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l" fontAlgn="b"/>
                      <a:r>
                        <a:rPr lang="en-US" sz="2000" b="1" i="0" u="none" strike="noStrike">
                          <a:solidFill>
                            <a:srgbClr val="000000"/>
                          </a:solidFill>
                          <a:latin typeface="Calibri" pitchFamily="34"/>
                        </a:rPr>
                        <a:t> NumOfDisb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l" fontAlgn="b"/>
                      <a:r>
                        <a:rPr lang="en-US" sz="2000" b="1" i="0" u="none" strike="noStrike">
                          <a:solidFill>
                            <a:srgbClr val="000000"/>
                          </a:solidFill>
                          <a:latin typeface="Calibri" pitchFamily="34"/>
                        </a:rPr>
                        <a:t> DisbursedAmount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23688918"/>
                  </a:ext>
                </a:extLst>
              </a:tr>
              <a:tr h="382497">
                <a:tc>
                  <a:txBody>
                    <a:bodyPr/>
                    <a:lstStyle/>
                    <a:p>
                      <a:pPr lvl="0" algn="l" fontAlgn="b"/>
                      <a:r>
                        <a:rPr lang="en-ZA" sz="2000" b="0" i="0" u="none" strike="noStrike">
                          <a:solidFill>
                            <a:srgbClr val="000000"/>
                          </a:solidFill>
                          <a:latin typeface="Calibri" pitchFamily="34"/>
                        </a:rPr>
                        <a:t>CAPE PENINSULA UNIVERSITY OF TECHNOLOGY</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19,488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1,594,674,417.00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18,693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1,358,803,558.00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6741403"/>
                  </a:ext>
                </a:extLst>
              </a:tr>
              <a:tr h="382497">
                <a:tc>
                  <a:txBody>
                    <a:bodyPr/>
                    <a:lstStyle/>
                    <a:p>
                      <a:pPr lvl="0" algn="l" fontAlgn="b"/>
                      <a:r>
                        <a:rPr lang="en-US" sz="2000" b="0" i="0" u="none" strike="noStrike">
                          <a:solidFill>
                            <a:srgbClr val="000000"/>
                          </a:solidFill>
                          <a:latin typeface="Calibri" pitchFamily="34"/>
                        </a:rPr>
                        <a:t>CENTRAL UNIVERSITY OF TECHNOLOGY</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11,435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1,002,418,370.50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10,515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786,209,171.00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478115"/>
                  </a:ext>
                </a:extLst>
              </a:tr>
              <a:tr h="382497">
                <a:tc>
                  <a:txBody>
                    <a:bodyPr/>
                    <a:lstStyle/>
                    <a:p>
                      <a:pPr lvl="0" algn="l" fontAlgn="b"/>
                      <a:r>
                        <a:rPr lang="en-US" sz="2000" b="0" i="0" u="none" strike="noStrike">
                          <a:solidFill>
                            <a:srgbClr val="000000"/>
                          </a:solidFill>
                          <a:latin typeface="Calibri" pitchFamily="34"/>
                        </a:rPr>
                        <a:t>DURBAN UNIVERSITY OF TECHNOLOGY</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22,802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2,120,375,961.97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22,468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1,885,104,455.00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8416102"/>
                  </a:ext>
                </a:extLst>
              </a:tr>
              <a:tr h="382497">
                <a:tc>
                  <a:txBody>
                    <a:bodyPr/>
                    <a:lstStyle/>
                    <a:p>
                      <a:pPr lvl="0" algn="l" fontAlgn="b"/>
                      <a:r>
                        <a:rPr lang="en-US" sz="2000" b="0" i="0" u="none" strike="noStrike">
                          <a:solidFill>
                            <a:srgbClr val="000000"/>
                          </a:solidFill>
                          <a:latin typeface="Calibri" pitchFamily="34"/>
                        </a:rPr>
                        <a:t>MANGOSUTHU UNIVERSITY OF TECHNOLOGY</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9,577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1,195,051,853.00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9,401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705,618,384.00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236913"/>
                  </a:ext>
                </a:extLst>
              </a:tr>
              <a:tr h="382497">
                <a:tc>
                  <a:txBody>
                    <a:bodyPr/>
                    <a:lstStyle/>
                    <a:p>
                      <a:pPr lvl="0" algn="l" fontAlgn="b"/>
                      <a:r>
                        <a:rPr lang="en-US" sz="2000" b="0" i="0" u="none" strike="noStrike">
                          <a:solidFill>
                            <a:srgbClr val="000000"/>
                          </a:solidFill>
                          <a:latin typeface="Calibri" pitchFamily="34"/>
                        </a:rPr>
                        <a:t>NELSON MANDELA METROPOLITAN UNIVERSITY</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18,428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1,692,523,224.00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17,204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1,459,582,520.00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0452611"/>
                  </a:ext>
                </a:extLst>
              </a:tr>
              <a:tr h="382497">
                <a:tc>
                  <a:txBody>
                    <a:bodyPr/>
                    <a:lstStyle/>
                    <a:p>
                      <a:pPr lvl="0" algn="l" fontAlgn="b"/>
                      <a:r>
                        <a:rPr lang="en-US" sz="2000" b="0" i="0" u="none" strike="noStrike">
                          <a:solidFill>
                            <a:srgbClr val="000000"/>
                          </a:solidFill>
                          <a:latin typeface="Calibri" pitchFamily="34"/>
                        </a:rPr>
                        <a:t>NORTH-WEST UNIVERSITY</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27,668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2,754,430,871.31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25,391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2,378,170,436.00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757521"/>
                  </a:ext>
                </a:extLst>
              </a:tr>
              <a:tr h="382497">
                <a:tc>
                  <a:txBody>
                    <a:bodyPr/>
                    <a:lstStyle/>
                    <a:p>
                      <a:pPr lvl="0" algn="l" fontAlgn="b"/>
                      <a:r>
                        <a:rPr lang="en-US" sz="2000" b="0" i="0" u="none" strike="noStrike">
                          <a:solidFill>
                            <a:srgbClr val="000000"/>
                          </a:solidFill>
                          <a:latin typeface="Calibri" pitchFamily="34"/>
                        </a:rPr>
                        <a:t>RHODES UNIVERSITY</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3,362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dirty="0">
                          <a:solidFill>
                            <a:srgbClr val="000000"/>
                          </a:solidFill>
                          <a:latin typeface="Calibri" pitchFamily="34"/>
                        </a:rPr>
                        <a:t>          411,974,718.00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3,222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324,635,422.00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392300"/>
                  </a:ext>
                </a:extLst>
              </a:tr>
              <a:tr h="382497">
                <a:tc>
                  <a:txBody>
                    <a:bodyPr/>
                    <a:lstStyle/>
                    <a:p>
                      <a:pPr lvl="0" algn="l" fontAlgn="b"/>
                      <a:r>
                        <a:rPr lang="en-ZA" sz="2000" b="0" i="0" u="none" strike="noStrike">
                          <a:solidFill>
                            <a:srgbClr val="000000"/>
                          </a:solidFill>
                          <a:latin typeface="Calibri" pitchFamily="34"/>
                        </a:rPr>
                        <a:t>SEFAKO MAKGATHO HEALTH SCIENC UNIVERSITY</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2,975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386,514,771.95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2,782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281,544,000.00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602302"/>
                  </a:ext>
                </a:extLst>
              </a:tr>
              <a:tr h="382497">
                <a:tc>
                  <a:txBody>
                    <a:bodyPr/>
                    <a:lstStyle/>
                    <a:p>
                      <a:pPr lvl="0" algn="l" fontAlgn="b"/>
                      <a:r>
                        <a:rPr lang="en-US" sz="2000" b="0" i="0" u="none" strike="noStrike">
                          <a:solidFill>
                            <a:srgbClr val="000000"/>
                          </a:solidFill>
                          <a:latin typeface="Calibri" pitchFamily="34"/>
                        </a:rPr>
                        <a:t>SOL PLAATJE UNIVERSITY</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3,090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307,572,511.00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3,000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263,273,933.00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9886665"/>
                  </a:ext>
                </a:extLst>
              </a:tr>
              <a:tr h="382497">
                <a:tc>
                  <a:txBody>
                    <a:bodyPr/>
                    <a:lstStyle/>
                    <a:p>
                      <a:pPr lvl="0" algn="l" fontAlgn="b"/>
                      <a:r>
                        <a:rPr lang="en-US" sz="2000" b="0" i="0" u="none" strike="noStrike" dirty="0">
                          <a:solidFill>
                            <a:srgbClr val="000000"/>
                          </a:solidFill>
                          <a:latin typeface="Calibri" pitchFamily="34"/>
                        </a:rPr>
                        <a:t>TSHWANE UNIVERSITY OF TECHNOLOGY</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dirty="0">
                          <a:solidFill>
                            <a:srgbClr val="000000"/>
                          </a:solidFill>
                          <a:latin typeface="Calibri" pitchFamily="34"/>
                        </a:rPr>
                        <a:t>                         37,980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3,914,322,574.10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36,545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3,370,089,562.00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6817422"/>
                  </a:ext>
                </a:extLst>
              </a:tr>
              <a:tr h="382497">
                <a:tc>
                  <a:txBody>
                    <a:bodyPr/>
                    <a:lstStyle/>
                    <a:p>
                      <a:pPr lvl="0" algn="l" fontAlgn="b"/>
                      <a:r>
                        <a:rPr lang="en-US" sz="2000" b="0" i="0" u="none" strike="noStrike">
                          <a:solidFill>
                            <a:srgbClr val="000000"/>
                          </a:solidFill>
                          <a:latin typeface="Calibri" pitchFamily="34"/>
                        </a:rPr>
                        <a:t>UNIVERSITY OF CAPE TOWN</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dirty="0">
                          <a:solidFill>
                            <a:srgbClr val="000000"/>
                          </a:solidFill>
                          <a:latin typeface="Calibri" pitchFamily="34"/>
                        </a:rPr>
                        <a:t>                           5,593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708,482,822.22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5,384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605,672,529.00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4069690"/>
                  </a:ext>
                </a:extLst>
              </a:tr>
              <a:tr h="382497">
                <a:tc>
                  <a:txBody>
                    <a:bodyPr/>
                    <a:lstStyle/>
                    <a:p>
                      <a:pPr lvl="0" algn="l" fontAlgn="b"/>
                      <a:r>
                        <a:rPr lang="en-US" sz="2000" b="0" i="0" u="none" strike="noStrike">
                          <a:solidFill>
                            <a:srgbClr val="000000"/>
                          </a:solidFill>
                          <a:latin typeface="Calibri" pitchFamily="34"/>
                        </a:rPr>
                        <a:t>UNIVERSITY OF FORT HARE</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11,571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1,162,630,008.60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11,148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965,198,136.00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500146"/>
                  </a:ext>
                </a:extLst>
              </a:tr>
              <a:tr h="382497">
                <a:tc>
                  <a:txBody>
                    <a:bodyPr/>
                    <a:lstStyle/>
                    <a:p>
                      <a:pPr lvl="0" algn="l" fontAlgn="b"/>
                      <a:r>
                        <a:rPr lang="en-US" sz="2000" b="0" i="0" u="none" strike="noStrike">
                          <a:solidFill>
                            <a:srgbClr val="000000"/>
                          </a:solidFill>
                          <a:latin typeface="Calibri" pitchFamily="34"/>
                        </a:rPr>
                        <a:t>UNIVERSITY OF FREE STATE</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23,948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2,518,388,071.98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23,276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2,163,580,083.00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7063870"/>
                  </a:ext>
                </a:extLst>
              </a:tr>
              <a:tr h="382497">
                <a:tc>
                  <a:txBody>
                    <a:bodyPr/>
                    <a:lstStyle/>
                    <a:p>
                      <a:pPr lvl="0" algn="l" fontAlgn="b"/>
                      <a:r>
                        <a:rPr lang="en-US" sz="2000" b="0" i="0" u="none" strike="noStrike">
                          <a:solidFill>
                            <a:srgbClr val="000000"/>
                          </a:solidFill>
                          <a:latin typeface="Calibri" pitchFamily="34"/>
                        </a:rPr>
                        <a:t>UNIVERSITY OF JOHANNESBURG</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24,906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2,668,012,744.00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23,986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2,289,908,539.00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978854"/>
                  </a:ext>
                </a:extLst>
              </a:tr>
              <a:tr h="382497">
                <a:tc>
                  <a:txBody>
                    <a:bodyPr/>
                    <a:lstStyle/>
                    <a:p>
                      <a:pPr lvl="0" algn="l" fontAlgn="b"/>
                      <a:r>
                        <a:rPr lang="en-US" sz="2000" b="0" i="0" u="none" strike="noStrike">
                          <a:solidFill>
                            <a:srgbClr val="000000"/>
                          </a:solidFill>
                          <a:latin typeface="Calibri" pitchFamily="34"/>
                        </a:rPr>
                        <a:t>UNIVERSITY OF KWAZULU NATAL</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25,090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dirty="0">
                          <a:solidFill>
                            <a:srgbClr val="000000"/>
                          </a:solidFill>
                          <a:latin typeface="Calibri" pitchFamily="34"/>
                        </a:rPr>
                        <a:t>       2,584,328,496.00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24,470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2,250,382,861.00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3413145"/>
                  </a:ext>
                </a:extLst>
              </a:tr>
              <a:tr h="382497">
                <a:tc>
                  <a:txBody>
                    <a:bodyPr/>
                    <a:lstStyle/>
                    <a:p>
                      <a:pPr lvl="0" algn="l" fontAlgn="b"/>
                      <a:r>
                        <a:rPr lang="en-US" sz="2000" b="0" i="0" u="none" strike="noStrike">
                          <a:solidFill>
                            <a:srgbClr val="000000"/>
                          </a:solidFill>
                          <a:latin typeface="Calibri" pitchFamily="34"/>
                        </a:rPr>
                        <a:t>UNIVERSITY OF LIMPOPO</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16,272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1,289,821,073.50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15,653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1,087,004,626.00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2519997"/>
                  </a:ext>
                </a:extLst>
              </a:tr>
              <a:tr h="382497">
                <a:tc>
                  <a:txBody>
                    <a:bodyPr/>
                    <a:lstStyle/>
                    <a:p>
                      <a:pPr lvl="0" algn="l" fontAlgn="b"/>
                      <a:r>
                        <a:rPr lang="en-US" sz="2000" b="0" i="0" u="none" strike="noStrike">
                          <a:solidFill>
                            <a:srgbClr val="000000"/>
                          </a:solidFill>
                          <a:latin typeface="Calibri" pitchFamily="34"/>
                        </a:rPr>
                        <a:t>UNIVERSITY OF MPUMALANGA</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6,575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603,074,667.43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6,373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521,132,274.00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546772"/>
                  </a:ext>
                </a:extLst>
              </a:tr>
              <a:tr h="382497">
                <a:tc>
                  <a:txBody>
                    <a:bodyPr/>
                    <a:lstStyle/>
                    <a:p>
                      <a:pPr lvl="0" algn="l" fontAlgn="b"/>
                      <a:r>
                        <a:rPr lang="en-US" sz="2000" b="0" i="0" u="none" strike="noStrike">
                          <a:solidFill>
                            <a:srgbClr val="000000"/>
                          </a:solidFill>
                          <a:latin typeface="Calibri" pitchFamily="34"/>
                        </a:rPr>
                        <a:t>UNIVERSITY OF PRETORIA</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11,398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1,288,668,187.24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10,974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1,085,872,069.00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8008873"/>
                  </a:ext>
                </a:extLst>
              </a:tr>
              <a:tr h="382497">
                <a:tc>
                  <a:txBody>
                    <a:bodyPr/>
                    <a:lstStyle/>
                    <a:p>
                      <a:pPr lvl="0" algn="l" fontAlgn="b"/>
                      <a:r>
                        <a:rPr lang="en-US" sz="2000" b="0" i="0" u="none" strike="noStrike">
                          <a:solidFill>
                            <a:srgbClr val="000000"/>
                          </a:solidFill>
                          <a:latin typeface="Calibri" pitchFamily="34"/>
                        </a:rPr>
                        <a:t>UNIVERSITY OF SOUTH AFRICA</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150,975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3,640,138,402.00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147,593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2,651,007,428.00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0287008"/>
                  </a:ext>
                </a:extLst>
              </a:tr>
              <a:tr h="382497">
                <a:tc>
                  <a:txBody>
                    <a:bodyPr/>
                    <a:lstStyle/>
                    <a:p>
                      <a:pPr lvl="0" algn="l" fontAlgn="b"/>
                      <a:r>
                        <a:rPr lang="en-US" sz="2000" b="0" i="0" u="none" strike="noStrike">
                          <a:solidFill>
                            <a:srgbClr val="000000"/>
                          </a:solidFill>
                          <a:latin typeface="Calibri" pitchFamily="34"/>
                        </a:rPr>
                        <a:t>UNIVERSITY OF STELLENBOSCH</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4,689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585,082,504.21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4,427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477,968,530.00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0372643"/>
                  </a:ext>
                </a:extLst>
              </a:tr>
              <a:tr h="382497">
                <a:tc>
                  <a:txBody>
                    <a:bodyPr/>
                    <a:lstStyle/>
                    <a:p>
                      <a:pPr lvl="0" algn="l" fontAlgn="b"/>
                      <a:r>
                        <a:rPr lang="en-ZA" sz="2000" b="0" i="0" u="none" strike="noStrike">
                          <a:solidFill>
                            <a:srgbClr val="000000"/>
                          </a:solidFill>
                          <a:latin typeface="Calibri" pitchFamily="34"/>
                        </a:rPr>
                        <a:t>UNIVERSITY OF THE WESTERN CAPE</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11,410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989,626,287.00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10,897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849,080,584.00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4442946"/>
                  </a:ext>
                </a:extLst>
              </a:tr>
              <a:tr h="382497">
                <a:tc>
                  <a:txBody>
                    <a:bodyPr/>
                    <a:lstStyle/>
                    <a:p>
                      <a:pPr lvl="0" algn="l" fontAlgn="b"/>
                      <a:r>
                        <a:rPr lang="en-US" sz="2000" b="0" i="0" u="none" strike="noStrike">
                          <a:solidFill>
                            <a:srgbClr val="000000"/>
                          </a:solidFill>
                          <a:latin typeface="Calibri" pitchFamily="34"/>
                        </a:rPr>
                        <a:t>UNIVERSITY OF THE WITWATERSRAND</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10,397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1,297,684,292.98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9,770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972,012,347.00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1443167"/>
                  </a:ext>
                </a:extLst>
              </a:tr>
              <a:tr h="382497">
                <a:tc>
                  <a:txBody>
                    <a:bodyPr/>
                    <a:lstStyle/>
                    <a:p>
                      <a:pPr lvl="0" algn="l" fontAlgn="b"/>
                      <a:r>
                        <a:rPr lang="en-US" sz="2000" b="0" i="0" u="none" strike="noStrike">
                          <a:solidFill>
                            <a:srgbClr val="000000"/>
                          </a:solidFill>
                          <a:latin typeface="Calibri" pitchFamily="34"/>
                        </a:rPr>
                        <a:t>UNIVERSITY OF VENDA</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10,291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980,195,798.53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9,870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854,508,641.00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153703"/>
                  </a:ext>
                </a:extLst>
              </a:tr>
              <a:tr h="382497">
                <a:tc>
                  <a:txBody>
                    <a:bodyPr/>
                    <a:lstStyle/>
                    <a:p>
                      <a:pPr lvl="0" algn="l" fontAlgn="b"/>
                      <a:r>
                        <a:rPr lang="en-US" sz="2000" b="0" i="0" u="none" strike="noStrike">
                          <a:solidFill>
                            <a:srgbClr val="000000"/>
                          </a:solidFill>
                          <a:latin typeface="Calibri" pitchFamily="34"/>
                        </a:rPr>
                        <a:t>UNIVERSITY OF ZULULAND</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12,386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880,857,980.95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12,153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763,238,594.00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9111077"/>
                  </a:ext>
                </a:extLst>
              </a:tr>
              <a:tr h="382497">
                <a:tc>
                  <a:txBody>
                    <a:bodyPr/>
                    <a:lstStyle/>
                    <a:p>
                      <a:pPr lvl="0" algn="l" fontAlgn="b"/>
                      <a:r>
                        <a:rPr lang="en-US" sz="2000" b="0" i="0" u="none" strike="noStrike">
                          <a:solidFill>
                            <a:srgbClr val="000000"/>
                          </a:solidFill>
                          <a:latin typeface="Calibri" pitchFamily="34"/>
                        </a:rPr>
                        <a:t>VAAL UNIVERSITY OF TECHNOLOGY</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12,194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1,128,396,592.00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11,865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997,756,719.00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7574633"/>
                  </a:ext>
                </a:extLst>
              </a:tr>
              <a:tr h="382497">
                <a:tc>
                  <a:txBody>
                    <a:bodyPr/>
                    <a:lstStyle/>
                    <a:p>
                      <a:pPr lvl="0" algn="l" fontAlgn="b"/>
                      <a:r>
                        <a:rPr lang="en-US" sz="2000" b="0" i="0" u="none" strike="noStrike">
                          <a:solidFill>
                            <a:srgbClr val="000000"/>
                          </a:solidFill>
                          <a:latin typeface="Calibri" pitchFamily="34"/>
                        </a:rPr>
                        <a:t>WALTER SISULU UNIVERSITY</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22,178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2,089,724,189.50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21,521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b"/>
                      <a:r>
                        <a:rPr lang="en-US" sz="2000" b="0" i="0" u="none" strike="noStrike">
                          <a:solidFill>
                            <a:srgbClr val="000000"/>
                          </a:solidFill>
                          <a:latin typeface="Calibri" pitchFamily="34"/>
                        </a:rPr>
                        <a:t>     1,696,421,728.00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057833"/>
                  </a:ext>
                </a:extLst>
              </a:tr>
              <a:tr h="382497">
                <a:tc>
                  <a:txBody>
                    <a:bodyPr/>
                    <a:lstStyle/>
                    <a:p>
                      <a:pPr lvl="0" algn="l" fontAlgn="b"/>
                      <a:r>
                        <a:rPr lang="en-US" sz="2000" b="1" i="0" u="none" strike="noStrike">
                          <a:solidFill>
                            <a:srgbClr val="000000"/>
                          </a:solidFill>
                          <a:latin typeface="Calibri" pitchFamily="34"/>
                        </a:rPr>
                        <a:t>UNI Total</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l" fontAlgn="b"/>
                      <a:r>
                        <a:rPr lang="en-US" sz="2000" b="1" i="0" u="none" strike="noStrike">
                          <a:solidFill>
                            <a:srgbClr val="000000"/>
                          </a:solidFill>
                          <a:latin typeface="Calibri" pitchFamily="34"/>
                        </a:rPr>
                        <a:t>                       516,678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l" fontAlgn="b"/>
                      <a:r>
                        <a:rPr lang="en-US" sz="2000" b="1" i="0" u="none" strike="noStrike">
                          <a:solidFill>
                            <a:srgbClr val="000000"/>
                          </a:solidFill>
                          <a:latin typeface="Calibri" pitchFamily="34"/>
                        </a:rPr>
                        <a:t>     39,794,971,390.97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l" fontAlgn="b"/>
                      <a:r>
                        <a:rPr lang="en-US" sz="2000" b="1" i="0" u="none" strike="noStrike">
                          <a:solidFill>
                            <a:srgbClr val="000000"/>
                          </a:solidFill>
                          <a:latin typeface="Calibri" pitchFamily="34"/>
                        </a:rPr>
                        <a:t>        498,581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l" fontAlgn="b"/>
                      <a:r>
                        <a:rPr lang="en-US" sz="2000" b="1" i="0" u="none" strike="noStrike" dirty="0">
                          <a:solidFill>
                            <a:srgbClr val="000000"/>
                          </a:solidFill>
                          <a:latin typeface="Calibri" pitchFamily="34"/>
                        </a:rPr>
                        <a:t>   33,043,777,129.00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15152256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263652-5DB3-8152-0AE0-9599E954CE28}"/>
              </a:ext>
            </a:extLst>
          </p:cNvPr>
          <p:cNvSpPr txBox="1"/>
          <p:nvPr/>
        </p:nvSpPr>
        <p:spPr>
          <a:xfrm>
            <a:off x="165944" y="672011"/>
            <a:ext cx="21070536" cy="1169551"/>
          </a:xfrm>
          <a:prstGeom prst="rect">
            <a:avLst/>
          </a:prstGeom>
          <a:noFill/>
          <a:ln cap="flat">
            <a:noFill/>
          </a:ln>
        </p:spPr>
        <p:txBody>
          <a:bodyPr vert="horz" wrap="square" lIns="182880" tIns="91440" rIns="182880" bIns="91440" anchor="t" anchorCtr="1" compatLnSpc="1">
            <a:spAutoFit/>
          </a:bodyPr>
          <a:lstStyle/>
          <a:p>
            <a:pPr defTabSz="1828800" hangingPunct="1">
              <a:defRPr sz="1800" b="0" i="0" u="none" strike="noStrike" kern="0" cap="none" spc="0" baseline="0">
                <a:solidFill>
                  <a:srgbClr val="000000"/>
                </a:solidFill>
                <a:uFillTx/>
              </a:defRPr>
            </a:pPr>
            <a:r>
              <a:rPr lang="en-ZA" sz="6400" kern="1200" dirty="0">
                <a:solidFill>
                  <a:srgbClr val="ED7D31"/>
                </a:solidFill>
                <a:latin typeface="Arial Black" pitchFamily="34"/>
              </a:rPr>
              <a:t>2023 UNIVERSITY ONBOARDING STATS </a:t>
            </a:r>
            <a:endParaRPr lang="en-US" sz="6400" kern="1200" dirty="0">
              <a:solidFill>
                <a:srgbClr val="ED7D31"/>
              </a:solidFill>
              <a:latin typeface="Arial Black" pitchFamily="34"/>
            </a:endParaRPr>
          </a:p>
        </p:txBody>
      </p:sp>
      <p:pic>
        <p:nvPicPr>
          <p:cNvPr id="3" name="Picture 6">
            <a:extLst>
              <a:ext uri="{FF2B5EF4-FFF2-40B4-BE49-F238E27FC236}">
                <a16:creationId xmlns:a16="http://schemas.microsoft.com/office/drawing/2014/main" id="{5C17EB6B-2502-6267-347F-7E067C2F0902}"/>
              </a:ext>
            </a:extLst>
          </p:cNvPr>
          <p:cNvPicPr>
            <a:picLocks noChangeAspect="1"/>
          </p:cNvPicPr>
          <p:nvPr/>
        </p:nvPicPr>
        <p:blipFill>
          <a:blip r:embed="rId2"/>
          <a:srcRect b="13244"/>
          <a:stretch>
            <a:fillRect/>
          </a:stretch>
        </p:blipFill>
        <p:spPr>
          <a:xfrm>
            <a:off x="22034406" y="510491"/>
            <a:ext cx="1746504" cy="968714"/>
          </a:xfrm>
          <a:prstGeom prst="rect">
            <a:avLst/>
          </a:prstGeom>
          <a:noFill/>
          <a:ln cap="flat">
            <a:noFill/>
          </a:ln>
        </p:spPr>
      </p:pic>
      <p:sp>
        <p:nvSpPr>
          <p:cNvPr id="4" name="Rectangle 3">
            <a:extLst>
              <a:ext uri="{FF2B5EF4-FFF2-40B4-BE49-F238E27FC236}">
                <a16:creationId xmlns:a16="http://schemas.microsoft.com/office/drawing/2014/main" id="{5AC23BC9-D352-07B6-8348-C376B1D3E4E2}"/>
              </a:ext>
            </a:extLst>
          </p:cNvPr>
          <p:cNvSpPr/>
          <p:nvPr/>
        </p:nvSpPr>
        <p:spPr>
          <a:xfrm>
            <a:off x="711293" y="1749229"/>
            <a:ext cx="21796314" cy="5909310"/>
          </a:xfrm>
          <a:prstGeom prst="rect">
            <a:avLst/>
          </a:prstGeom>
          <a:noFill/>
          <a:ln cap="flat">
            <a:noFill/>
            <a:prstDash val="solid"/>
          </a:ln>
        </p:spPr>
        <p:txBody>
          <a:bodyPr vert="horz" wrap="square" lIns="182880" tIns="91440" rIns="182880" bIns="91440" anchor="t" anchorCtr="0" compatLnSpc="1">
            <a:spAutoFit/>
          </a:bodyPr>
          <a:lstStyle/>
          <a:p>
            <a:pPr algn="l" defTabSz="1828800" hangingPunct="1">
              <a:defRPr sz="1800" b="0" i="0" u="none" strike="noStrike" kern="0" cap="none" spc="0" baseline="0">
                <a:solidFill>
                  <a:srgbClr val="000000"/>
                </a:solidFill>
                <a:uFillTx/>
              </a:defRPr>
            </a:pPr>
            <a:endParaRPr lang="en-ZA" sz="40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40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40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32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32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US" sz="32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GB" sz="28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i="1"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kern="1200">
              <a:solidFill>
                <a:srgbClr val="000000"/>
              </a:solidFill>
              <a:latin typeface="Arial" pitchFamily="34"/>
              <a:cs typeface="Arial" pitchFamily="34"/>
            </a:endParaRPr>
          </a:p>
        </p:txBody>
      </p:sp>
      <p:sp>
        <p:nvSpPr>
          <p:cNvPr id="5" name="Slide Number Placeholder 5">
            <a:extLst>
              <a:ext uri="{FF2B5EF4-FFF2-40B4-BE49-F238E27FC236}">
                <a16:creationId xmlns:a16="http://schemas.microsoft.com/office/drawing/2014/main" id="{EFD716C8-257A-94B0-E489-2BA7432CB91D}"/>
              </a:ext>
            </a:extLst>
          </p:cNvPr>
          <p:cNvSpPr txBox="1"/>
          <p:nvPr/>
        </p:nvSpPr>
        <p:spPr>
          <a:xfrm>
            <a:off x="17221206" y="12678869"/>
            <a:ext cx="5486400" cy="507838"/>
          </a:xfrm>
          <a:prstGeom prst="rect">
            <a:avLst/>
          </a:prstGeom>
          <a:noFill/>
          <a:ln cap="flat">
            <a:noFill/>
          </a:ln>
        </p:spPr>
        <p:txBody>
          <a:bodyPr vert="horz" wrap="square" lIns="182880" tIns="91440" rIns="182880" bIns="91440" anchor="ctr" anchorCtr="0" compatLnSpc="1">
            <a:noAutofit/>
          </a:bodyPr>
          <a:lstStyle/>
          <a:p>
            <a:pPr algn="r" defTabSz="1828800" hangingPunct="1">
              <a:defRPr sz="1800" b="0" i="0" u="none" strike="noStrike" kern="0" cap="none" spc="0" baseline="0">
                <a:solidFill>
                  <a:srgbClr val="000000"/>
                </a:solidFill>
                <a:uFillTx/>
              </a:defRPr>
            </a:pPr>
            <a:r>
              <a:rPr lang="en-US" sz="2800" kern="1200">
                <a:solidFill>
                  <a:srgbClr val="898989"/>
                </a:solidFill>
                <a:latin typeface="Arial" pitchFamily="34"/>
                <a:cs typeface="Arial" pitchFamily="34"/>
              </a:rPr>
              <a:t> </a:t>
            </a:r>
            <a:fld id="{AFA13587-E88C-4E14-9890-B45AB08E0953}" type="slidenum">
              <a:rPr lang="en-US" kern="1200">
                <a:solidFill>
                  <a:srgbClr val="898989"/>
                </a:solidFill>
                <a:latin typeface="Arial" pitchFamily="34"/>
                <a:cs typeface="Arial" pitchFamily="34"/>
              </a:rPr>
              <a:pPr algn="r" defTabSz="1828800" hangingPunct="1">
                <a:defRPr sz="1800" b="0" i="0" u="none" strike="noStrike" kern="0" cap="none" spc="0" baseline="0">
                  <a:solidFill>
                    <a:srgbClr val="000000"/>
                  </a:solidFill>
                  <a:uFillTx/>
                </a:defRPr>
              </a:pPr>
              <a:t>14</a:t>
            </a:fld>
            <a:endParaRPr lang="en-US" kern="1200">
              <a:solidFill>
                <a:srgbClr val="898989"/>
              </a:solidFill>
              <a:latin typeface="Arial" pitchFamily="34"/>
              <a:cs typeface="Arial" pitchFamily="34"/>
            </a:endParaRPr>
          </a:p>
        </p:txBody>
      </p:sp>
      <p:graphicFrame>
        <p:nvGraphicFramePr>
          <p:cNvPr id="6" name="Table 2">
            <a:extLst>
              <a:ext uri="{FF2B5EF4-FFF2-40B4-BE49-F238E27FC236}">
                <a16:creationId xmlns:a16="http://schemas.microsoft.com/office/drawing/2014/main" id="{56EA1CE7-F1AF-05BA-5324-7C3AF5618297}"/>
              </a:ext>
            </a:extLst>
          </p:cNvPr>
          <p:cNvGraphicFramePr>
            <a:graphicFrameLocks noGrp="1"/>
          </p:cNvGraphicFramePr>
          <p:nvPr>
            <p:extLst>
              <p:ext uri="{D42A27DB-BD31-4B8C-83A1-F6EECF244321}">
                <p14:modId xmlns:p14="http://schemas.microsoft.com/office/powerpoint/2010/main" val="1002477154"/>
              </p:ext>
            </p:extLst>
          </p:nvPr>
        </p:nvGraphicFramePr>
        <p:xfrm>
          <a:off x="419107" y="2111568"/>
          <a:ext cx="20165527" cy="10929658"/>
        </p:xfrm>
        <a:graphic>
          <a:graphicData uri="http://schemas.openxmlformats.org/drawingml/2006/table">
            <a:tbl>
              <a:tblPr>
                <a:effectLst/>
              </a:tblPr>
              <a:tblGrid>
                <a:gridCol w="6570798">
                  <a:extLst>
                    <a:ext uri="{9D8B030D-6E8A-4147-A177-3AD203B41FA5}">
                      <a16:colId xmlns:a16="http://schemas.microsoft.com/office/drawing/2014/main" val="2888807622"/>
                    </a:ext>
                  </a:extLst>
                </a:gridCol>
                <a:gridCol w="2718953">
                  <a:extLst>
                    <a:ext uri="{9D8B030D-6E8A-4147-A177-3AD203B41FA5}">
                      <a16:colId xmlns:a16="http://schemas.microsoft.com/office/drawing/2014/main" val="4216708833"/>
                    </a:ext>
                  </a:extLst>
                </a:gridCol>
                <a:gridCol w="2416835">
                  <a:extLst>
                    <a:ext uri="{9D8B030D-6E8A-4147-A177-3AD203B41FA5}">
                      <a16:colId xmlns:a16="http://schemas.microsoft.com/office/drawing/2014/main" val="3415439746"/>
                    </a:ext>
                  </a:extLst>
                </a:gridCol>
                <a:gridCol w="1812635">
                  <a:extLst>
                    <a:ext uri="{9D8B030D-6E8A-4147-A177-3AD203B41FA5}">
                      <a16:colId xmlns:a16="http://schemas.microsoft.com/office/drawing/2014/main" val="2209344062"/>
                    </a:ext>
                  </a:extLst>
                </a:gridCol>
                <a:gridCol w="2416835">
                  <a:extLst>
                    <a:ext uri="{9D8B030D-6E8A-4147-A177-3AD203B41FA5}">
                      <a16:colId xmlns:a16="http://schemas.microsoft.com/office/drawing/2014/main" val="1912961850"/>
                    </a:ext>
                  </a:extLst>
                </a:gridCol>
                <a:gridCol w="2454600">
                  <a:extLst>
                    <a:ext uri="{9D8B030D-6E8A-4147-A177-3AD203B41FA5}">
                      <a16:colId xmlns:a16="http://schemas.microsoft.com/office/drawing/2014/main" val="2390887953"/>
                    </a:ext>
                  </a:extLst>
                </a:gridCol>
                <a:gridCol w="1774871">
                  <a:extLst>
                    <a:ext uri="{9D8B030D-6E8A-4147-A177-3AD203B41FA5}">
                      <a16:colId xmlns:a16="http://schemas.microsoft.com/office/drawing/2014/main" val="1049294026"/>
                    </a:ext>
                  </a:extLst>
                </a:gridCol>
              </a:tblGrid>
              <a:tr h="1057726">
                <a:tc>
                  <a:txBody>
                    <a:bodyPr/>
                    <a:lstStyle/>
                    <a:p>
                      <a:pPr lvl="0" algn="ctr" fontAlgn="ctr"/>
                      <a:r>
                        <a:rPr lang="en-US" sz="1800" b="1" i="0" u="none" strike="noStrike">
                          <a:solidFill>
                            <a:srgbClr val="000000"/>
                          </a:solidFill>
                          <a:latin typeface="Calibri" pitchFamily="34"/>
                        </a:rPr>
                        <a:t>INSTITUTION NAME</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A6A6A6"/>
                    </a:solidFill>
                  </a:tcPr>
                </a:tc>
                <a:tc>
                  <a:txBody>
                    <a:bodyPr/>
                    <a:lstStyle/>
                    <a:p>
                      <a:pPr lvl="0" algn="ctr" fontAlgn="ctr"/>
                      <a:r>
                        <a:rPr lang="en-US" sz="1800" b="1" i="0" u="none" strike="noStrike">
                          <a:solidFill>
                            <a:srgbClr val="000000"/>
                          </a:solidFill>
                          <a:latin typeface="Calibri" pitchFamily="34"/>
                        </a:rPr>
                        <a:t> TOTAL  ONBOARDING LIST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A6A6A6"/>
                    </a:solidFill>
                  </a:tcPr>
                </a:tc>
                <a:tc>
                  <a:txBody>
                    <a:bodyPr/>
                    <a:lstStyle/>
                    <a:p>
                      <a:pPr lvl="0" algn="r" fontAlgn="ctr"/>
                      <a:r>
                        <a:rPr lang="en-US" sz="1800" b="1" i="0" u="none" strike="noStrike">
                          <a:solidFill>
                            <a:srgbClr val="000000"/>
                          </a:solidFill>
                          <a:latin typeface="Calibri" pitchFamily="34"/>
                        </a:rPr>
                        <a:t> KYC COMPLETED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A6A6A6"/>
                    </a:solidFill>
                  </a:tcPr>
                </a:tc>
                <a:tc>
                  <a:txBody>
                    <a:bodyPr/>
                    <a:lstStyle/>
                    <a:p>
                      <a:pPr lvl="0" algn="ctr" fontAlgn="ctr"/>
                      <a:r>
                        <a:rPr lang="en-US" sz="1800" b="1" i="0" u="none" strike="noStrike">
                          <a:solidFill>
                            <a:srgbClr val="000000"/>
                          </a:solidFill>
                          <a:latin typeface="Calibri" pitchFamily="34"/>
                        </a:rPr>
                        <a:t>KYC COMPLETED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A6A6A6"/>
                    </a:solidFill>
                  </a:tcPr>
                </a:tc>
                <a:tc>
                  <a:txBody>
                    <a:bodyPr/>
                    <a:lstStyle/>
                    <a:p>
                      <a:pPr lvl="0" algn="ctr" fontAlgn="ctr"/>
                      <a:r>
                        <a:rPr lang="en-US" sz="1800" b="1" i="0" u="none" strike="noStrike">
                          <a:solidFill>
                            <a:srgbClr val="000000"/>
                          </a:solidFill>
                          <a:latin typeface="Calibri" pitchFamily="34"/>
                        </a:rPr>
                        <a:t>CARDS ISSUED</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A6A6A6"/>
                    </a:solidFill>
                  </a:tcPr>
                </a:tc>
                <a:tc>
                  <a:txBody>
                    <a:bodyPr/>
                    <a:lstStyle/>
                    <a:p>
                      <a:pPr lvl="0" algn="ctr" fontAlgn="ctr"/>
                      <a:r>
                        <a:rPr lang="en-US" sz="1800" b="1" i="0" u="none" strike="noStrike">
                          <a:solidFill>
                            <a:srgbClr val="000000"/>
                          </a:solidFill>
                          <a:latin typeface="Calibri" pitchFamily="34"/>
                        </a:rPr>
                        <a:t> PENDING KYC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A6A6A6"/>
                    </a:solidFill>
                  </a:tcPr>
                </a:tc>
                <a:tc>
                  <a:txBody>
                    <a:bodyPr/>
                    <a:lstStyle/>
                    <a:p>
                      <a:pPr lvl="0" algn="ctr" fontAlgn="ctr"/>
                      <a:r>
                        <a:rPr lang="en-US" sz="1800" b="1" i="0" u="none" strike="noStrike">
                          <a:solidFill>
                            <a:srgbClr val="000000"/>
                          </a:solidFill>
                          <a:latin typeface="Calibri" pitchFamily="34"/>
                        </a:rPr>
                        <a:t>PENDING KYC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677111042"/>
                  </a:ext>
                </a:extLst>
              </a:tr>
              <a:tr h="352569">
                <a:tc>
                  <a:txBody>
                    <a:bodyPr/>
                    <a:lstStyle/>
                    <a:p>
                      <a:pPr lvl="0" algn="ctr" fontAlgn="ctr"/>
                      <a:r>
                        <a:rPr lang="en-US" sz="1800" b="1" i="0" u="none" strike="noStrike">
                          <a:solidFill>
                            <a:srgbClr val="000000"/>
                          </a:solidFill>
                          <a:latin typeface="Calibri" pitchFamily="34"/>
                        </a:rPr>
                        <a:t>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ctr" fontAlgn="ctr"/>
                      <a:r>
                        <a:rPr lang="en-US" sz="1800" b="1" i="0" u="none" strike="noStrike">
                          <a:solidFill>
                            <a:srgbClr val="FF0000"/>
                          </a:solidFill>
                          <a:latin typeface="Calibri" pitchFamily="34"/>
                        </a:rPr>
                        <a:t>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ctr"/>
                      <a:r>
                        <a:rPr lang="en-US" sz="1800" b="1" i="0" u="none" strike="noStrike">
                          <a:solidFill>
                            <a:srgbClr val="000000"/>
                          </a:solidFill>
                          <a:latin typeface="Calibri" pitchFamily="34"/>
                        </a:rPr>
                        <a:t>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ctr" fontAlgn="ctr"/>
                      <a:r>
                        <a:rPr lang="en-US" sz="1800" b="1" i="0" u="none" strike="noStrike">
                          <a:solidFill>
                            <a:srgbClr val="000000"/>
                          </a:solidFill>
                          <a:latin typeface="Calibri" pitchFamily="34"/>
                        </a:rPr>
                        <a:t>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ctr" fontAlgn="ctr"/>
                      <a:r>
                        <a:rPr lang="en-US" sz="1800" b="1" i="0" u="none" strike="noStrike">
                          <a:solidFill>
                            <a:srgbClr val="000000"/>
                          </a:solidFill>
                          <a:latin typeface="Calibri" pitchFamily="34"/>
                        </a:rPr>
                        <a:t>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ctr" fontAlgn="ctr"/>
                      <a:r>
                        <a:rPr lang="en-US" sz="1800" b="1" i="0" u="none" strike="noStrike">
                          <a:solidFill>
                            <a:srgbClr val="000000"/>
                          </a:solidFill>
                          <a:latin typeface="Calibri" pitchFamily="34"/>
                        </a:rPr>
                        <a:t>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ctr" fontAlgn="ctr"/>
                      <a:r>
                        <a:rPr lang="en-US" sz="1800" b="0" i="0" u="none" strike="noStrike">
                          <a:solidFill>
                            <a:srgbClr val="000000"/>
                          </a:solidFill>
                          <a:latin typeface="Calibri" pitchFamily="34"/>
                        </a:rPr>
                        <a:t>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1242507"/>
                  </a:ext>
                </a:extLst>
              </a:tr>
              <a:tr h="352569">
                <a:tc>
                  <a:txBody>
                    <a:bodyPr/>
                    <a:lstStyle/>
                    <a:p>
                      <a:pPr lvl="0" algn="l" fontAlgn="ctr"/>
                      <a:r>
                        <a:rPr lang="en-US" sz="1800" b="0" i="0" u="none" strike="noStrike">
                          <a:solidFill>
                            <a:srgbClr val="000000"/>
                          </a:solidFill>
                          <a:latin typeface="Calibri" pitchFamily="34"/>
                        </a:rPr>
                        <a:t>UNIVERSITY OF VENDA</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9,668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9,653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100%</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4,907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15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0%</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33146552"/>
                  </a:ext>
                </a:extLst>
              </a:tr>
              <a:tr h="352569">
                <a:tc>
                  <a:txBody>
                    <a:bodyPr/>
                    <a:lstStyle/>
                    <a:p>
                      <a:pPr lvl="0" algn="l" fontAlgn="ctr"/>
                      <a:r>
                        <a:rPr lang="en-US" sz="1800" b="0" i="0" u="none" strike="noStrike">
                          <a:solidFill>
                            <a:srgbClr val="000000"/>
                          </a:solidFill>
                          <a:latin typeface="Calibri" pitchFamily="34"/>
                        </a:rPr>
                        <a:t>NORTH-WEST UNIVERSITY</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23,315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23,131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99%</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14,221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184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1%</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357870243"/>
                  </a:ext>
                </a:extLst>
              </a:tr>
              <a:tr h="352569">
                <a:tc>
                  <a:txBody>
                    <a:bodyPr/>
                    <a:lstStyle/>
                    <a:p>
                      <a:pPr lvl="0" algn="l" fontAlgn="ctr"/>
                      <a:r>
                        <a:rPr lang="en-US" sz="1800" b="0" i="0" u="none" strike="noStrike">
                          <a:solidFill>
                            <a:srgbClr val="000000"/>
                          </a:solidFill>
                          <a:latin typeface="Calibri" pitchFamily="34"/>
                        </a:rPr>
                        <a:t>UNIVERSITY OF FREE STATE</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22,201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22,006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99%</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16,265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195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1%</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82775400"/>
                  </a:ext>
                </a:extLst>
              </a:tr>
              <a:tr h="352569">
                <a:tc>
                  <a:txBody>
                    <a:bodyPr/>
                    <a:lstStyle/>
                    <a:p>
                      <a:pPr lvl="0" algn="l" fontAlgn="ctr"/>
                      <a:r>
                        <a:rPr lang="en-US" sz="1800" b="0" i="0" u="none" strike="noStrike">
                          <a:solidFill>
                            <a:srgbClr val="000000"/>
                          </a:solidFill>
                          <a:latin typeface="Calibri" pitchFamily="34"/>
                        </a:rPr>
                        <a:t>TSHWANE UNIVERSITY OF TECHNOLOGY</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35,390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34,922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99%</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21,680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468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1%</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578445468"/>
                  </a:ext>
                </a:extLst>
              </a:tr>
              <a:tr h="352569">
                <a:tc>
                  <a:txBody>
                    <a:bodyPr/>
                    <a:lstStyle/>
                    <a:p>
                      <a:pPr lvl="0" algn="l" fontAlgn="ctr"/>
                      <a:r>
                        <a:rPr lang="en-US" sz="1800" b="0" i="0" u="none" strike="noStrike">
                          <a:solidFill>
                            <a:srgbClr val="000000"/>
                          </a:solidFill>
                          <a:latin typeface="Calibri" pitchFamily="34"/>
                        </a:rPr>
                        <a:t>UNIVERSITY OF PRETORIA</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10,525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10,319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98%</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6,511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206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2%</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735478967"/>
                  </a:ext>
                </a:extLst>
              </a:tr>
              <a:tr h="352569">
                <a:tc>
                  <a:txBody>
                    <a:bodyPr/>
                    <a:lstStyle/>
                    <a:p>
                      <a:pPr lvl="0" algn="l" fontAlgn="ctr"/>
                      <a:r>
                        <a:rPr lang="en-US" sz="1800" b="0" i="0" u="none" strike="noStrike">
                          <a:solidFill>
                            <a:srgbClr val="000000"/>
                          </a:solidFill>
                          <a:latin typeface="Calibri" pitchFamily="34"/>
                        </a:rPr>
                        <a:t>UNIVERSITY OF LIMPOPO</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15,084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14,788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98%</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11,178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296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2%</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529485217"/>
                  </a:ext>
                </a:extLst>
              </a:tr>
              <a:tr h="352569">
                <a:tc>
                  <a:txBody>
                    <a:bodyPr/>
                    <a:lstStyle/>
                    <a:p>
                      <a:pPr lvl="0" algn="l" fontAlgn="ctr"/>
                      <a:r>
                        <a:rPr lang="en-US" sz="1800" b="0" i="0" u="none" strike="noStrike">
                          <a:solidFill>
                            <a:srgbClr val="000000"/>
                          </a:solidFill>
                          <a:latin typeface="Calibri" pitchFamily="34"/>
                        </a:rPr>
                        <a:t>WALTER SISULU UNIVERSITY</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21,348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20,920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98%</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2,751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428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2%</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48664997"/>
                  </a:ext>
                </a:extLst>
              </a:tr>
              <a:tr h="352569">
                <a:tc>
                  <a:txBody>
                    <a:bodyPr/>
                    <a:lstStyle/>
                    <a:p>
                      <a:pPr lvl="0" algn="l" fontAlgn="ctr"/>
                      <a:r>
                        <a:rPr lang="en-ZA" sz="1800" b="0" i="0" u="none" strike="noStrike">
                          <a:solidFill>
                            <a:srgbClr val="000000"/>
                          </a:solidFill>
                          <a:latin typeface="Calibri" pitchFamily="34"/>
                        </a:rPr>
                        <a:t>CAPE PENINSULA UNIVERSITY OF TECHNOLOGY</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18,114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17,749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98%</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4,268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365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2%</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489967841"/>
                  </a:ext>
                </a:extLst>
              </a:tr>
              <a:tr h="352569">
                <a:tc>
                  <a:txBody>
                    <a:bodyPr/>
                    <a:lstStyle/>
                    <a:p>
                      <a:pPr lvl="0" algn="l" fontAlgn="ctr"/>
                      <a:r>
                        <a:rPr lang="en-US" sz="1800" b="0" i="0" u="none" strike="noStrike">
                          <a:solidFill>
                            <a:srgbClr val="000000"/>
                          </a:solidFill>
                          <a:latin typeface="Calibri" pitchFamily="34"/>
                        </a:rPr>
                        <a:t>DURBAN UNIVERSITY OF TECHNOLOGY</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22,160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21,660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98%</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16,579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500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2%</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424032552"/>
                  </a:ext>
                </a:extLst>
              </a:tr>
              <a:tr h="352569">
                <a:tc>
                  <a:txBody>
                    <a:bodyPr/>
                    <a:lstStyle/>
                    <a:p>
                      <a:pPr lvl="0" algn="l" fontAlgn="ctr"/>
                      <a:r>
                        <a:rPr lang="en-US" sz="1800" b="0" i="0" u="none" strike="noStrike">
                          <a:solidFill>
                            <a:srgbClr val="000000"/>
                          </a:solidFill>
                          <a:latin typeface="Calibri" pitchFamily="34"/>
                        </a:rPr>
                        <a:t>UNIVERSITY OF KWAZULU NATAL</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24,269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23,567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97%</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9,986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702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3%</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883031670"/>
                  </a:ext>
                </a:extLst>
              </a:tr>
              <a:tr h="352569">
                <a:tc>
                  <a:txBody>
                    <a:bodyPr/>
                    <a:lstStyle/>
                    <a:p>
                      <a:pPr lvl="0" algn="l" fontAlgn="ctr"/>
                      <a:r>
                        <a:rPr lang="en-US" sz="1800" b="0" i="0" u="none" strike="noStrike">
                          <a:solidFill>
                            <a:srgbClr val="000000"/>
                          </a:solidFill>
                          <a:latin typeface="Calibri" pitchFamily="34"/>
                        </a:rPr>
                        <a:t>NELSON MANDELA METROPOLITAN UNIVERSITY</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16,136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15,642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97%</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4,471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494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3%</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210869086"/>
                  </a:ext>
                </a:extLst>
              </a:tr>
              <a:tr h="352569">
                <a:tc>
                  <a:txBody>
                    <a:bodyPr/>
                    <a:lstStyle/>
                    <a:p>
                      <a:pPr lvl="0" algn="l" fontAlgn="ctr"/>
                      <a:r>
                        <a:rPr lang="en-US" sz="1800" b="0" i="0" u="none" strike="noStrike">
                          <a:solidFill>
                            <a:srgbClr val="000000"/>
                          </a:solidFill>
                          <a:latin typeface="Calibri" pitchFamily="34"/>
                        </a:rPr>
                        <a:t>MANGOSUTHU UNIVERSITY OF TECHNOLOGY</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8,516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8,252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97%</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4,634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264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3%</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978255460"/>
                  </a:ext>
                </a:extLst>
              </a:tr>
              <a:tr h="352569">
                <a:tc>
                  <a:txBody>
                    <a:bodyPr/>
                    <a:lstStyle/>
                    <a:p>
                      <a:pPr lvl="0" algn="l" fontAlgn="ctr"/>
                      <a:r>
                        <a:rPr lang="en-US" sz="1800" b="0" i="0" u="none" strike="noStrike">
                          <a:solidFill>
                            <a:srgbClr val="000000"/>
                          </a:solidFill>
                          <a:latin typeface="Calibri" pitchFamily="34"/>
                        </a:rPr>
                        <a:t>UNIVERSITY OF ZULULAND</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11,723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11,357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97%</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7,711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366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3%</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882956948"/>
                  </a:ext>
                </a:extLst>
              </a:tr>
              <a:tr h="352569">
                <a:tc>
                  <a:txBody>
                    <a:bodyPr/>
                    <a:lstStyle/>
                    <a:p>
                      <a:pPr lvl="0" algn="l" fontAlgn="ctr"/>
                      <a:r>
                        <a:rPr lang="en-US" sz="1800" b="0" i="0" u="none" strike="noStrike">
                          <a:solidFill>
                            <a:srgbClr val="000000"/>
                          </a:solidFill>
                          <a:latin typeface="Calibri" pitchFamily="34"/>
                        </a:rPr>
                        <a:t>VAAL UNIVERSITY OF TECHNOLOGY</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11,723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11,357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97%</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8,651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366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3%</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712439717"/>
                  </a:ext>
                </a:extLst>
              </a:tr>
              <a:tr h="352569">
                <a:tc>
                  <a:txBody>
                    <a:bodyPr/>
                    <a:lstStyle/>
                    <a:p>
                      <a:pPr lvl="0" algn="l" fontAlgn="ctr"/>
                      <a:r>
                        <a:rPr lang="en-US" sz="1800" b="0" i="0" u="none" strike="noStrike">
                          <a:solidFill>
                            <a:srgbClr val="000000"/>
                          </a:solidFill>
                          <a:latin typeface="Calibri" pitchFamily="34"/>
                        </a:rPr>
                        <a:t>CENTRAL UNIVERSITY OF TECHNOLOGY</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9,147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8,846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97%</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1,928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301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3%</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431185994"/>
                  </a:ext>
                </a:extLst>
              </a:tr>
              <a:tr h="352569">
                <a:tc>
                  <a:txBody>
                    <a:bodyPr/>
                    <a:lstStyle/>
                    <a:p>
                      <a:pPr lvl="0" algn="l" fontAlgn="ctr"/>
                      <a:r>
                        <a:rPr lang="en-ZA" sz="1800" b="0" i="0" u="none" strike="noStrike">
                          <a:solidFill>
                            <a:srgbClr val="000000"/>
                          </a:solidFill>
                          <a:latin typeface="Calibri" pitchFamily="34"/>
                        </a:rPr>
                        <a:t>UNIVERSITY OF THE WESTERN CAPE</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10,137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9,786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97%</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2,320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351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3%</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81538189"/>
                  </a:ext>
                </a:extLst>
              </a:tr>
              <a:tr h="352569">
                <a:tc>
                  <a:txBody>
                    <a:bodyPr/>
                    <a:lstStyle/>
                    <a:p>
                      <a:pPr lvl="0" algn="l" fontAlgn="ctr"/>
                      <a:r>
                        <a:rPr lang="en-US" sz="1800" b="0" i="0" u="none" strike="noStrike">
                          <a:solidFill>
                            <a:srgbClr val="000000"/>
                          </a:solidFill>
                          <a:latin typeface="Calibri" pitchFamily="34"/>
                        </a:rPr>
                        <a:t>UNIVERSITY OF MPUMALANGA</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6,324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6,091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96%</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4,364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233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4%</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819303910"/>
                  </a:ext>
                </a:extLst>
              </a:tr>
              <a:tr h="352569">
                <a:tc>
                  <a:txBody>
                    <a:bodyPr/>
                    <a:lstStyle/>
                    <a:p>
                      <a:pPr lvl="0" algn="l" fontAlgn="ctr"/>
                      <a:r>
                        <a:rPr lang="en-US" sz="1800" b="0" i="0" u="none" strike="noStrike">
                          <a:solidFill>
                            <a:srgbClr val="000000"/>
                          </a:solidFill>
                          <a:latin typeface="Calibri" pitchFamily="34"/>
                        </a:rPr>
                        <a:t>SOL PLAATJE UNIVERSITY</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2,895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2,768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96%</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1,680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1,668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4%</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76248910"/>
                  </a:ext>
                </a:extLst>
              </a:tr>
              <a:tr h="352569">
                <a:tc>
                  <a:txBody>
                    <a:bodyPr/>
                    <a:lstStyle/>
                    <a:p>
                      <a:pPr lvl="0" algn="l" fontAlgn="ctr"/>
                      <a:r>
                        <a:rPr lang="en-US" sz="1800" b="0" i="0" u="none" strike="noStrike">
                          <a:solidFill>
                            <a:srgbClr val="000000"/>
                          </a:solidFill>
                          <a:latin typeface="Calibri" pitchFamily="34"/>
                        </a:rPr>
                        <a:t>UNIVERSITY OF JOHANNESBURG</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22,541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21,348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95%</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5,446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1,193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5%</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93457260"/>
                  </a:ext>
                </a:extLst>
              </a:tr>
              <a:tr h="352569">
                <a:tc>
                  <a:txBody>
                    <a:bodyPr/>
                    <a:lstStyle/>
                    <a:p>
                      <a:pPr lvl="0" algn="l" fontAlgn="ctr"/>
                      <a:r>
                        <a:rPr lang="en-US" sz="1800" b="0" i="0" u="none" strike="noStrike">
                          <a:solidFill>
                            <a:srgbClr val="000000"/>
                          </a:solidFill>
                          <a:latin typeface="Calibri" pitchFamily="34"/>
                        </a:rPr>
                        <a:t>RHODES UNIVERSITY</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3,092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2,903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94%</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2,375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189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6%</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257138439"/>
                  </a:ext>
                </a:extLst>
              </a:tr>
              <a:tr h="352569">
                <a:tc>
                  <a:txBody>
                    <a:bodyPr/>
                    <a:lstStyle/>
                    <a:p>
                      <a:pPr lvl="0" algn="l" fontAlgn="ctr"/>
                      <a:r>
                        <a:rPr lang="en-US" sz="1800" b="0" i="0" u="none" strike="noStrike">
                          <a:solidFill>
                            <a:srgbClr val="000000"/>
                          </a:solidFill>
                          <a:latin typeface="Calibri" pitchFamily="34"/>
                        </a:rPr>
                        <a:t>UNIVERSITY OF CAPE TOWN</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5,141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4,801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93%</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1,993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340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7%</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214293819"/>
                  </a:ext>
                </a:extLst>
              </a:tr>
              <a:tr h="352569">
                <a:tc>
                  <a:txBody>
                    <a:bodyPr/>
                    <a:lstStyle/>
                    <a:p>
                      <a:pPr lvl="0" algn="l" fontAlgn="ctr"/>
                      <a:r>
                        <a:rPr lang="en-US" sz="1800" b="0" i="0" u="none" strike="noStrike">
                          <a:solidFill>
                            <a:srgbClr val="000000"/>
                          </a:solidFill>
                          <a:latin typeface="Calibri" pitchFamily="34"/>
                        </a:rPr>
                        <a:t>UNIVERSITY OF FORT HARE</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9,902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9,246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93%</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4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656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7%</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172250891"/>
                  </a:ext>
                </a:extLst>
              </a:tr>
              <a:tr h="352569">
                <a:tc>
                  <a:txBody>
                    <a:bodyPr/>
                    <a:lstStyle/>
                    <a:p>
                      <a:pPr lvl="0" algn="l" fontAlgn="ctr"/>
                      <a:r>
                        <a:rPr lang="en-ZA" sz="1800" b="0" i="0" u="none" strike="noStrike">
                          <a:solidFill>
                            <a:srgbClr val="000000"/>
                          </a:solidFill>
                          <a:latin typeface="Calibri" pitchFamily="34"/>
                        </a:rPr>
                        <a:t>SEFAKO MAKGATHO HEALTH SCIENC UNIVERSITY</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2,510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2,327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93%</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838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183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7%</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247564495"/>
                  </a:ext>
                </a:extLst>
              </a:tr>
              <a:tr h="352569">
                <a:tc>
                  <a:txBody>
                    <a:bodyPr/>
                    <a:lstStyle/>
                    <a:p>
                      <a:pPr lvl="0" algn="l" fontAlgn="ctr"/>
                      <a:r>
                        <a:rPr lang="en-US" sz="1800" b="0" i="0" u="none" strike="noStrike">
                          <a:solidFill>
                            <a:srgbClr val="000000"/>
                          </a:solidFill>
                          <a:latin typeface="Calibri" pitchFamily="34"/>
                        </a:rPr>
                        <a:t>UNIVERSITY OF THE WITWATERSRAND</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9,348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8,452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90%</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                    5,057 </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896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10%</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040391458"/>
                  </a:ext>
                </a:extLst>
              </a:tr>
              <a:tr h="352569">
                <a:tc>
                  <a:txBody>
                    <a:bodyPr/>
                    <a:lstStyle/>
                    <a:p>
                      <a:pPr lvl="0" algn="l" fontAlgn="ctr"/>
                      <a:r>
                        <a:rPr lang="en-US" sz="1800" b="0" i="0" u="none" strike="noStrike">
                          <a:solidFill>
                            <a:srgbClr val="000000"/>
                          </a:solidFill>
                          <a:latin typeface="Calibri" pitchFamily="34"/>
                        </a:rPr>
                        <a:t>UNIVERSITY OF STELLENBOSCH</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3,917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3,422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87%</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2,417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495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13%</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848597396"/>
                  </a:ext>
                </a:extLst>
              </a:tr>
              <a:tr h="352569">
                <a:tc>
                  <a:txBody>
                    <a:bodyPr/>
                    <a:lstStyle/>
                    <a:p>
                      <a:pPr lvl="0" algn="l" fontAlgn="ctr"/>
                      <a:r>
                        <a:rPr lang="en-US" sz="1800" b="0" i="0" u="none" strike="noStrike">
                          <a:solidFill>
                            <a:srgbClr val="000000"/>
                          </a:solidFill>
                          <a:latin typeface="Calibri" pitchFamily="34"/>
                        </a:rPr>
                        <a:t>UNIVERSITY OF SOUTH AFRICA</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144,501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84,707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b"/>
                      <a:r>
                        <a:rPr lang="en-US" sz="1800" b="0" i="0" u="none" strike="noStrike">
                          <a:solidFill>
                            <a:srgbClr val="000000"/>
                          </a:solidFill>
                          <a:latin typeface="Calibri" pitchFamily="34"/>
                        </a:rPr>
                        <a:t>59%</a:t>
                      </a:r>
                    </a:p>
                  </a:txBody>
                  <a:tcPr marL="12690" marR="12690" marT="1269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11,866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                   59,794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tc>
                  <a:txBody>
                    <a:bodyPr/>
                    <a:lstStyle/>
                    <a:p>
                      <a:pPr lvl="0" algn="r" fontAlgn="ctr"/>
                      <a:r>
                        <a:rPr lang="en-US" sz="1800" b="0" i="0" u="none" strike="noStrike">
                          <a:solidFill>
                            <a:srgbClr val="000000"/>
                          </a:solidFill>
                          <a:latin typeface="Calibri" pitchFamily="34"/>
                        </a:rPr>
                        <a:t>41%</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028419969"/>
                  </a:ext>
                </a:extLst>
              </a:tr>
              <a:tr h="352569">
                <a:tc>
                  <a:txBody>
                    <a:bodyPr/>
                    <a:lstStyle/>
                    <a:p>
                      <a:pPr lvl="0" algn="ctr" fontAlgn="ctr"/>
                      <a:r>
                        <a:rPr lang="en-US" sz="1800" b="1" i="0" u="none" strike="noStrike">
                          <a:solidFill>
                            <a:srgbClr val="000000"/>
                          </a:solidFill>
                          <a:latin typeface="Calibri" pitchFamily="34"/>
                        </a:rPr>
                        <a:t>TOTAL</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r" fontAlgn="ctr"/>
                      <a:r>
                        <a:rPr lang="en-US" sz="1800" b="1" i="0" u="none" strike="noStrike">
                          <a:solidFill>
                            <a:srgbClr val="000000"/>
                          </a:solidFill>
                          <a:latin typeface="Calibri" pitchFamily="34"/>
                        </a:rPr>
                        <a:t>                    479,627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r" fontAlgn="ctr"/>
                      <a:r>
                        <a:rPr lang="en-US" sz="1800" b="1" i="0" u="none" strike="noStrike">
                          <a:solidFill>
                            <a:srgbClr val="000000"/>
                          </a:solidFill>
                          <a:latin typeface="Calibri" pitchFamily="34"/>
                        </a:rPr>
                        <a:t>                410,020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r" fontAlgn="ctr"/>
                      <a:r>
                        <a:rPr lang="en-US" sz="1800" b="1" i="0" u="none" strike="noStrike">
                          <a:solidFill>
                            <a:srgbClr val="000000"/>
                          </a:solidFill>
                          <a:latin typeface="Calibri" pitchFamily="34"/>
                        </a:rPr>
                        <a:t>                 85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r" fontAlgn="ctr"/>
                      <a:r>
                        <a:rPr lang="en-US" sz="1800" b="1" i="0" u="none" strike="noStrike">
                          <a:solidFill>
                            <a:srgbClr val="000000"/>
                          </a:solidFill>
                          <a:latin typeface="Calibri" pitchFamily="34"/>
                        </a:rPr>
                        <a:t>                174,101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r" fontAlgn="ctr"/>
                      <a:r>
                        <a:rPr lang="en-US" sz="1800" b="1" i="0" u="none" strike="noStrike">
                          <a:solidFill>
                            <a:srgbClr val="000000"/>
                          </a:solidFill>
                          <a:latin typeface="Calibri" pitchFamily="34"/>
                        </a:rPr>
                        <a:t>                   81,069 </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tc>
                  <a:txBody>
                    <a:bodyPr/>
                    <a:lstStyle/>
                    <a:p>
                      <a:pPr lvl="0" algn="r" fontAlgn="ctr"/>
                      <a:r>
                        <a:rPr lang="en-US" sz="1800" b="1" i="0" u="none" strike="noStrike" dirty="0">
                          <a:solidFill>
                            <a:srgbClr val="000000"/>
                          </a:solidFill>
                          <a:latin typeface="Calibri" pitchFamily="34"/>
                        </a:rPr>
                        <a:t>15%</a:t>
                      </a:r>
                    </a:p>
                  </a:txBody>
                  <a:tcPr marL="12690" marR="12690" marT="1269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8976284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678B5B-A374-2195-ABEB-0E131D80A3B0}"/>
              </a:ext>
            </a:extLst>
          </p:cNvPr>
          <p:cNvSpPr txBox="1"/>
          <p:nvPr/>
        </p:nvSpPr>
        <p:spPr>
          <a:xfrm>
            <a:off x="165944" y="672011"/>
            <a:ext cx="21070536" cy="1169551"/>
          </a:xfrm>
          <a:prstGeom prst="rect">
            <a:avLst/>
          </a:prstGeom>
          <a:noFill/>
          <a:ln cap="flat">
            <a:noFill/>
          </a:ln>
        </p:spPr>
        <p:txBody>
          <a:bodyPr vert="horz" wrap="square" lIns="182880" tIns="91440" rIns="182880" bIns="91440" anchor="t" anchorCtr="1" compatLnSpc="1">
            <a:spAutoFit/>
          </a:bodyPr>
          <a:lstStyle/>
          <a:p>
            <a:pPr defTabSz="1828800" hangingPunct="1">
              <a:defRPr sz="1800" b="0" i="0" u="none" strike="noStrike" kern="0" cap="none" spc="0" baseline="0">
                <a:solidFill>
                  <a:srgbClr val="000000"/>
                </a:solidFill>
                <a:uFillTx/>
              </a:defRPr>
            </a:pPr>
            <a:r>
              <a:rPr lang="en-ZA" sz="6400" kern="1200" dirty="0">
                <a:solidFill>
                  <a:srgbClr val="ED7D31"/>
                </a:solidFill>
                <a:latin typeface="Arial Black" pitchFamily="34"/>
              </a:rPr>
              <a:t>2023 TVET REG VS PAYMENT</a:t>
            </a:r>
            <a:endParaRPr lang="en-US" sz="6400" kern="1200" dirty="0">
              <a:solidFill>
                <a:srgbClr val="ED7D31"/>
              </a:solidFill>
              <a:latin typeface="Arial Black" pitchFamily="34"/>
            </a:endParaRPr>
          </a:p>
        </p:txBody>
      </p:sp>
      <p:pic>
        <p:nvPicPr>
          <p:cNvPr id="3" name="Picture 6">
            <a:extLst>
              <a:ext uri="{FF2B5EF4-FFF2-40B4-BE49-F238E27FC236}">
                <a16:creationId xmlns:a16="http://schemas.microsoft.com/office/drawing/2014/main" id="{0EAD2EEF-4B4A-5D50-833A-9C7EA77139F9}"/>
              </a:ext>
            </a:extLst>
          </p:cNvPr>
          <p:cNvPicPr>
            <a:picLocks noChangeAspect="1"/>
          </p:cNvPicPr>
          <p:nvPr/>
        </p:nvPicPr>
        <p:blipFill>
          <a:blip r:embed="rId2"/>
          <a:srcRect b="13244"/>
          <a:stretch>
            <a:fillRect/>
          </a:stretch>
        </p:blipFill>
        <p:spPr>
          <a:xfrm>
            <a:off x="22034406" y="510491"/>
            <a:ext cx="1746504" cy="968714"/>
          </a:xfrm>
          <a:prstGeom prst="rect">
            <a:avLst/>
          </a:prstGeom>
          <a:noFill/>
          <a:ln cap="flat">
            <a:noFill/>
          </a:ln>
        </p:spPr>
      </p:pic>
      <p:sp>
        <p:nvSpPr>
          <p:cNvPr id="4" name="Rectangle 3">
            <a:extLst>
              <a:ext uri="{FF2B5EF4-FFF2-40B4-BE49-F238E27FC236}">
                <a16:creationId xmlns:a16="http://schemas.microsoft.com/office/drawing/2014/main" id="{875723B1-F291-EEA4-9061-EB8230342670}"/>
              </a:ext>
            </a:extLst>
          </p:cNvPr>
          <p:cNvSpPr/>
          <p:nvPr/>
        </p:nvSpPr>
        <p:spPr>
          <a:xfrm>
            <a:off x="711293" y="1749229"/>
            <a:ext cx="21796314" cy="5909310"/>
          </a:xfrm>
          <a:prstGeom prst="rect">
            <a:avLst/>
          </a:prstGeom>
          <a:noFill/>
          <a:ln cap="flat">
            <a:noFill/>
            <a:prstDash val="solid"/>
          </a:ln>
        </p:spPr>
        <p:txBody>
          <a:bodyPr vert="horz" wrap="square" lIns="182880" tIns="91440" rIns="182880" bIns="91440" anchor="t" anchorCtr="0" compatLnSpc="1">
            <a:spAutoFit/>
          </a:bodyPr>
          <a:lstStyle/>
          <a:p>
            <a:pPr algn="l" defTabSz="1828800" hangingPunct="1">
              <a:defRPr sz="1800" b="0" i="0" u="none" strike="noStrike" kern="0" cap="none" spc="0" baseline="0">
                <a:solidFill>
                  <a:srgbClr val="000000"/>
                </a:solidFill>
                <a:uFillTx/>
              </a:defRPr>
            </a:pPr>
            <a:endParaRPr lang="en-ZA" sz="40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40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40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32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32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US" sz="32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GB" sz="28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i="1"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kern="1200">
              <a:solidFill>
                <a:srgbClr val="000000"/>
              </a:solidFill>
              <a:latin typeface="Arial" pitchFamily="34"/>
              <a:cs typeface="Arial" pitchFamily="34"/>
            </a:endParaRPr>
          </a:p>
        </p:txBody>
      </p:sp>
      <p:sp>
        <p:nvSpPr>
          <p:cNvPr id="5" name="Slide Number Placeholder 5">
            <a:extLst>
              <a:ext uri="{FF2B5EF4-FFF2-40B4-BE49-F238E27FC236}">
                <a16:creationId xmlns:a16="http://schemas.microsoft.com/office/drawing/2014/main" id="{F8A45D96-48FE-E857-6117-84B682EB10F3}"/>
              </a:ext>
            </a:extLst>
          </p:cNvPr>
          <p:cNvSpPr txBox="1"/>
          <p:nvPr/>
        </p:nvSpPr>
        <p:spPr>
          <a:xfrm>
            <a:off x="17221206" y="12678869"/>
            <a:ext cx="5486400" cy="507838"/>
          </a:xfrm>
          <a:prstGeom prst="rect">
            <a:avLst/>
          </a:prstGeom>
          <a:noFill/>
          <a:ln cap="flat">
            <a:noFill/>
          </a:ln>
        </p:spPr>
        <p:txBody>
          <a:bodyPr vert="horz" wrap="square" lIns="182880" tIns="91440" rIns="182880" bIns="91440" anchor="ctr" anchorCtr="0" compatLnSpc="1">
            <a:noAutofit/>
          </a:bodyPr>
          <a:lstStyle/>
          <a:p>
            <a:pPr algn="r" defTabSz="1828800" hangingPunct="1">
              <a:defRPr sz="1800" b="0" i="0" u="none" strike="noStrike" kern="0" cap="none" spc="0" baseline="0">
                <a:solidFill>
                  <a:srgbClr val="000000"/>
                </a:solidFill>
                <a:uFillTx/>
              </a:defRPr>
            </a:pPr>
            <a:r>
              <a:rPr lang="en-US" sz="2800" kern="1200">
                <a:solidFill>
                  <a:srgbClr val="898989"/>
                </a:solidFill>
                <a:latin typeface="Arial" pitchFamily="34"/>
                <a:cs typeface="Arial" pitchFamily="34"/>
              </a:rPr>
              <a:t> </a:t>
            </a:r>
            <a:fld id="{7903FDCE-156A-4684-9DF0-4CB65163E23B}" type="slidenum">
              <a:rPr lang="en-US" kern="1200">
                <a:solidFill>
                  <a:srgbClr val="898989"/>
                </a:solidFill>
                <a:latin typeface="Arial" pitchFamily="34"/>
                <a:cs typeface="Arial" pitchFamily="34"/>
              </a:rPr>
              <a:pPr algn="r" defTabSz="1828800" hangingPunct="1">
                <a:defRPr sz="1800" b="0" i="0" u="none" strike="noStrike" kern="0" cap="none" spc="0" baseline="0">
                  <a:solidFill>
                    <a:srgbClr val="000000"/>
                  </a:solidFill>
                  <a:uFillTx/>
                </a:defRPr>
              </a:pPr>
              <a:t>15</a:t>
            </a:fld>
            <a:endParaRPr lang="en-US" kern="1200">
              <a:solidFill>
                <a:srgbClr val="898989"/>
              </a:solidFill>
              <a:latin typeface="Arial" pitchFamily="34"/>
              <a:cs typeface="Arial" pitchFamily="34"/>
            </a:endParaRPr>
          </a:p>
        </p:txBody>
      </p:sp>
      <p:graphicFrame>
        <p:nvGraphicFramePr>
          <p:cNvPr id="6" name="Object 7">
            <a:extLst>
              <a:ext uri="{FF2B5EF4-FFF2-40B4-BE49-F238E27FC236}">
                <a16:creationId xmlns:a16="http://schemas.microsoft.com/office/drawing/2014/main" id="{F09833CD-046E-AB9D-1BCD-CBE5EE85877B}"/>
              </a:ext>
            </a:extLst>
          </p:cNvPr>
          <p:cNvGraphicFramePr/>
          <p:nvPr/>
        </p:nvGraphicFramePr>
        <p:xfrm>
          <a:off x="2700991" y="1749229"/>
          <a:ext cx="20006614" cy="11456278"/>
        </p:xfrm>
        <a:graphic>
          <a:graphicData uri="http://schemas.openxmlformats.org/presentationml/2006/ole">
            <mc:AlternateContent xmlns:mc="http://schemas.openxmlformats.org/markup-compatibility/2006">
              <mc:Choice xmlns:v="urn:schemas-microsoft-com:vml" Requires="v">
                <p:oleObj name="Worksheet" r:id="rId3" imgW="7019925" imgH="10163175" progId="Excel.Sheet.12">
                  <p:embed/>
                </p:oleObj>
              </mc:Choice>
              <mc:Fallback>
                <p:oleObj name="Worksheet" r:id="rId3" imgW="7019925" imgH="10163175" progId="Excel.Sheet.12">
                  <p:embed/>
                  <p:pic>
                    <p:nvPicPr>
                      <p:cNvPr id="6" name="Object 7">
                        <a:extLst>
                          <a:ext uri="{FF2B5EF4-FFF2-40B4-BE49-F238E27FC236}">
                            <a16:creationId xmlns:a16="http://schemas.microsoft.com/office/drawing/2014/main" id="{F09833CD-046E-AB9D-1BCD-CBE5EE85877B}"/>
                          </a:ext>
                        </a:extLst>
                      </p:cNvPr>
                      <p:cNvPicPr/>
                      <p:nvPr/>
                    </p:nvPicPr>
                    <p:blipFill>
                      <a:blip r:embed="rId4"/>
                      <a:stretch>
                        <a:fillRect/>
                      </a:stretch>
                    </p:blipFill>
                    <p:spPr>
                      <a:xfrm>
                        <a:off x="2700991" y="1749229"/>
                        <a:ext cx="20006614" cy="11456278"/>
                      </a:xfrm>
                      <a:prstGeom prst="rect">
                        <a:avLst/>
                      </a:prstGeom>
                      <a:noFill/>
                      <a:ln cap="flat">
                        <a:noFill/>
                      </a:ln>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9D1E7B-44C4-4302-D674-4B65FEAB2023}"/>
              </a:ext>
            </a:extLst>
          </p:cNvPr>
          <p:cNvSpPr txBox="1"/>
          <p:nvPr/>
        </p:nvSpPr>
        <p:spPr>
          <a:xfrm>
            <a:off x="165944" y="672011"/>
            <a:ext cx="21070536" cy="1169551"/>
          </a:xfrm>
          <a:prstGeom prst="rect">
            <a:avLst/>
          </a:prstGeom>
          <a:noFill/>
          <a:ln cap="flat">
            <a:noFill/>
          </a:ln>
        </p:spPr>
        <p:txBody>
          <a:bodyPr vert="horz" wrap="square" lIns="182880" tIns="91440" rIns="182880" bIns="91440" anchor="t" anchorCtr="1" compatLnSpc="1">
            <a:spAutoFit/>
          </a:bodyPr>
          <a:lstStyle/>
          <a:p>
            <a:pPr defTabSz="1828800" hangingPunct="1">
              <a:defRPr sz="1800" b="0" i="0" u="none" strike="noStrike" kern="0" cap="none" spc="0" baseline="0">
                <a:solidFill>
                  <a:srgbClr val="000000"/>
                </a:solidFill>
                <a:uFillTx/>
              </a:defRPr>
            </a:pPr>
            <a:r>
              <a:rPr lang="en-ZA" sz="6400" kern="1200" dirty="0">
                <a:solidFill>
                  <a:srgbClr val="ED7D31"/>
                </a:solidFill>
                <a:latin typeface="Arial Black" pitchFamily="34"/>
              </a:rPr>
              <a:t>2023 TVET  ONBOARDING STATS </a:t>
            </a:r>
            <a:endParaRPr lang="en-US" sz="6400" kern="1200" dirty="0">
              <a:solidFill>
                <a:srgbClr val="ED7D31"/>
              </a:solidFill>
              <a:latin typeface="Arial Black" pitchFamily="34"/>
            </a:endParaRPr>
          </a:p>
        </p:txBody>
      </p:sp>
      <p:pic>
        <p:nvPicPr>
          <p:cNvPr id="3" name="Picture 6">
            <a:extLst>
              <a:ext uri="{FF2B5EF4-FFF2-40B4-BE49-F238E27FC236}">
                <a16:creationId xmlns:a16="http://schemas.microsoft.com/office/drawing/2014/main" id="{F3DC107D-E362-3557-C26C-7FBD646A347E}"/>
              </a:ext>
            </a:extLst>
          </p:cNvPr>
          <p:cNvPicPr>
            <a:picLocks noChangeAspect="1"/>
          </p:cNvPicPr>
          <p:nvPr/>
        </p:nvPicPr>
        <p:blipFill>
          <a:blip r:embed="rId2"/>
          <a:srcRect b="13244"/>
          <a:stretch>
            <a:fillRect/>
          </a:stretch>
        </p:blipFill>
        <p:spPr>
          <a:xfrm>
            <a:off x="22034406" y="510491"/>
            <a:ext cx="1746504" cy="968714"/>
          </a:xfrm>
          <a:prstGeom prst="rect">
            <a:avLst/>
          </a:prstGeom>
          <a:noFill/>
          <a:ln cap="flat">
            <a:noFill/>
          </a:ln>
        </p:spPr>
      </p:pic>
      <p:sp>
        <p:nvSpPr>
          <p:cNvPr id="4" name="Rectangle 3">
            <a:extLst>
              <a:ext uri="{FF2B5EF4-FFF2-40B4-BE49-F238E27FC236}">
                <a16:creationId xmlns:a16="http://schemas.microsoft.com/office/drawing/2014/main" id="{34765845-CDD4-68B0-D9D8-39020AD01CC0}"/>
              </a:ext>
            </a:extLst>
          </p:cNvPr>
          <p:cNvSpPr/>
          <p:nvPr/>
        </p:nvSpPr>
        <p:spPr>
          <a:xfrm>
            <a:off x="711293" y="1749229"/>
            <a:ext cx="21796314" cy="5909310"/>
          </a:xfrm>
          <a:prstGeom prst="rect">
            <a:avLst/>
          </a:prstGeom>
          <a:noFill/>
          <a:ln cap="flat">
            <a:noFill/>
            <a:prstDash val="solid"/>
          </a:ln>
        </p:spPr>
        <p:txBody>
          <a:bodyPr vert="horz" wrap="square" lIns="182880" tIns="91440" rIns="182880" bIns="91440" anchor="t" anchorCtr="0" compatLnSpc="1">
            <a:spAutoFit/>
          </a:bodyPr>
          <a:lstStyle/>
          <a:p>
            <a:pPr algn="l" defTabSz="1828800" hangingPunct="1">
              <a:defRPr sz="1800" b="0" i="0" u="none" strike="noStrike" kern="0" cap="none" spc="0" baseline="0">
                <a:solidFill>
                  <a:srgbClr val="000000"/>
                </a:solidFill>
                <a:uFillTx/>
              </a:defRPr>
            </a:pPr>
            <a:endParaRPr lang="en-ZA" sz="40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40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40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32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ZA" sz="32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US" sz="3200" kern="1200">
              <a:solidFill>
                <a:srgbClr val="000000"/>
              </a:solidFill>
              <a:latin typeface="Arial" pitchFamily="34"/>
              <a:cs typeface="Arial" pitchFamily="34"/>
            </a:endParaRPr>
          </a:p>
          <a:p>
            <a:pPr algn="l" defTabSz="1828800" hangingPunct="1">
              <a:defRPr sz="1800" b="0" i="0" u="none" strike="noStrike" kern="0" cap="none" spc="0" baseline="0">
                <a:solidFill>
                  <a:srgbClr val="000000"/>
                </a:solidFill>
                <a:uFillTx/>
              </a:defRPr>
            </a:pPr>
            <a:endParaRPr lang="en-GB" sz="28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i="1"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kern="1200">
              <a:solidFill>
                <a:srgbClr val="000000"/>
              </a:solidFill>
              <a:latin typeface="Arial" pitchFamily="34"/>
              <a:cs typeface="Arial" pitchFamily="34"/>
            </a:endParaRPr>
          </a:p>
          <a:p>
            <a:pPr marL="571500" indent="-571500" algn="l" defTabSz="1828800" hangingPunct="1">
              <a:buSzPct val="100000"/>
              <a:buFont typeface="Wingdings" pitchFamily="2"/>
              <a:buChar char="q"/>
              <a:defRPr sz="1800" b="0" i="0" u="none" strike="noStrike" kern="0" cap="none" spc="0" baseline="0">
                <a:solidFill>
                  <a:srgbClr val="000000"/>
                </a:solidFill>
                <a:uFillTx/>
              </a:defRPr>
            </a:pPr>
            <a:endParaRPr lang="en-GB" sz="3200" kern="1200">
              <a:solidFill>
                <a:srgbClr val="000000"/>
              </a:solidFill>
              <a:latin typeface="Arial" pitchFamily="34"/>
              <a:cs typeface="Arial" pitchFamily="34"/>
            </a:endParaRPr>
          </a:p>
        </p:txBody>
      </p:sp>
      <p:sp>
        <p:nvSpPr>
          <p:cNvPr id="5" name="Slide Number Placeholder 5">
            <a:extLst>
              <a:ext uri="{FF2B5EF4-FFF2-40B4-BE49-F238E27FC236}">
                <a16:creationId xmlns:a16="http://schemas.microsoft.com/office/drawing/2014/main" id="{4BE0563A-4196-FCFB-C61F-DBA53F8DC23B}"/>
              </a:ext>
            </a:extLst>
          </p:cNvPr>
          <p:cNvSpPr txBox="1"/>
          <p:nvPr/>
        </p:nvSpPr>
        <p:spPr>
          <a:xfrm>
            <a:off x="17221206" y="12678869"/>
            <a:ext cx="5486400" cy="507838"/>
          </a:xfrm>
          <a:prstGeom prst="rect">
            <a:avLst/>
          </a:prstGeom>
          <a:noFill/>
          <a:ln cap="flat">
            <a:noFill/>
          </a:ln>
        </p:spPr>
        <p:txBody>
          <a:bodyPr vert="horz" wrap="square" lIns="182880" tIns="91440" rIns="182880" bIns="91440" anchor="ctr" anchorCtr="0" compatLnSpc="1">
            <a:noAutofit/>
          </a:bodyPr>
          <a:lstStyle/>
          <a:p>
            <a:pPr algn="r" defTabSz="1828800" hangingPunct="1">
              <a:defRPr sz="1800" b="0" i="0" u="none" strike="noStrike" kern="0" cap="none" spc="0" baseline="0">
                <a:solidFill>
                  <a:srgbClr val="000000"/>
                </a:solidFill>
                <a:uFillTx/>
              </a:defRPr>
            </a:pPr>
            <a:r>
              <a:rPr lang="en-US" sz="2800" kern="1200">
                <a:solidFill>
                  <a:srgbClr val="898989"/>
                </a:solidFill>
                <a:latin typeface="Arial" pitchFamily="34"/>
                <a:cs typeface="Arial" pitchFamily="34"/>
              </a:rPr>
              <a:t> </a:t>
            </a:r>
            <a:fld id="{541DF5E8-780E-4A93-8B47-08A565D109B9}" type="slidenum">
              <a:rPr lang="en-US" kern="1200">
                <a:solidFill>
                  <a:srgbClr val="898989"/>
                </a:solidFill>
                <a:latin typeface="Arial" pitchFamily="34"/>
                <a:cs typeface="Arial" pitchFamily="34"/>
              </a:rPr>
              <a:pPr algn="r" defTabSz="1828800" hangingPunct="1">
                <a:defRPr sz="1800" b="0" i="0" u="none" strike="noStrike" kern="0" cap="none" spc="0" baseline="0">
                  <a:solidFill>
                    <a:srgbClr val="000000"/>
                  </a:solidFill>
                  <a:uFillTx/>
                </a:defRPr>
              </a:pPr>
              <a:t>16</a:t>
            </a:fld>
            <a:endParaRPr lang="en-US" kern="1200">
              <a:solidFill>
                <a:srgbClr val="898989"/>
              </a:solidFill>
              <a:latin typeface="Arial" pitchFamily="34"/>
              <a:cs typeface="Arial" pitchFamily="34"/>
            </a:endParaRPr>
          </a:p>
        </p:txBody>
      </p:sp>
      <p:graphicFrame>
        <p:nvGraphicFramePr>
          <p:cNvPr id="6" name="Object 7">
            <a:extLst>
              <a:ext uri="{FF2B5EF4-FFF2-40B4-BE49-F238E27FC236}">
                <a16:creationId xmlns:a16="http://schemas.microsoft.com/office/drawing/2014/main" id="{D42FF523-1A59-BAA4-CBDD-F9F337CC5B59}"/>
              </a:ext>
            </a:extLst>
          </p:cNvPr>
          <p:cNvGraphicFramePr/>
          <p:nvPr/>
        </p:nvGraphicFramePr>
        <p:xfrm>
          <a:off x="3151169" y="1841565"/>
          <a:ext cx="17697150" cy="11345142"/>
        </p:xfrm>
        <a:graphic>
          <a:graphicData uri="http://schemas.openxmlformats.org/presentationml/2006/ole">
            <mc:AlternateContent xmlns:mc="http://schemas.openxmlformats.org/markup-compatibility/2006">
              <mc:Choice xmlns:v="urn:schemas-microsoft-com:vml" Requires="v">
                <p:oleObj name="Worksheet" r:id="rId3" imgW="6886575" imgH="9925050" progId="">
                  <p:embed/>
                </p:oleObj>
              </mc:Choice>
              <mc:Fallback>
                <p:oleObj name="Worksheet" r:id="rId3" imgW="6886575" imgH="9925050" progId="">
                  <p:embed/>
                  <p:pic>
                    <p:nvPicPr>
                      <p:cNvPr id="6" name="Object 7">
                        <a:extLst>
                          <a:ext uri="{FF2B5EF4-FFF2-40B4-BE49-F238E27FC236}">
                            <a16:creationId xmlns:a16="http://schemas.microsoft.com/office/drawing/2014/main" id="{D42FF523-1A59-BAA4-CBDD-F9F337CC5B59}"/>
                          </a:ext>
                        </a:extLst>
                      </p:cNvPr>
                      <p:cNvPicPr/>
                      <p:nvPr/>
                    </p:nvPicPr>
                    <p:blipFill>
                      <a:blip r:embed="rId4"/>
                      <a:stretch>
                        <a:fillRect/>
                      </a:stretch>
                    </p:blipFill>
                    <p:spPr>
                      <a:xfrm>
                        <a:off x="3151169" y="1841565"/>
                        <a:ext cx="17697150" cy="11345142"/>
                      </a:xfrm>
                      <a:prstGeom prst="rect">
                        <a:avLst/>
                      </a:prstGeom>
                      <a:noFill/>
                      <a:ln cap="flat">
                        <a:noFill/>
                      </a:ln>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906621" y="2704289"/>
            <a:ext cx="19542351" cy="5632311"/>
          </a:xfrm>
          <a:prstGeom prst="rect">
            <a:avLst/>
          </a:prstGeom>
          <a:noFill/>
        </p:spPr>
        <p:txBody>
          <a:bodyPr wrap="square" rtlCol="0">
            <a:spAutoFit/>
          </a:bodyPr>
          <a:lstStyle/>
          <a:p>
            <a:pPr algn="l" defTabSz="1828800" hangingPunct="1"/>
            <a:r>
              <a:rPr lang="en-ZA" sz="12000" kern="1200" dirty="0">
                <a:solidFill>
                  <a:srgbClr val="D36C2D"/>
                </a:solidFill>
                <a:latin typeface="Arial Black" panose="020B0A04020102020204" pitchFamily="34" charset="0"/>
                <a:ea typeface="+mn-ea"/>
                <a:cs typeface="+mn-cs"/>
              </a:rPr>
              <a:t>			BUDGET PROJECTIONS FOR 2024 ACADEMIC YEAR</a:t>
            </a:r>
            <a:endParaRPr lang="en-US" sz="120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17</a:t>
            </a:fld>
            <a:endParaRPr lang="en-US" kern="120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2952349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1107996"/>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TVET BUDGET</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18</a:t>
            </a:fld>
            <a:endParaRPr lang="en-US" kern="120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244977BF-7F48-878A-E7F8-FD8B255177B4}"/>
              </a:ext>
            </a:extLst>
          </p:cNvPr>
          <p:cNvSpPr txBox="1"/>
          <p:nvPr/>
        </p:nvSpPr>
        <p:spPr>
          <a:xfrm>
            <a:off x="1549941" y="1742464"/>
            <a:ext cx="18871659" cy="1606658"/>
          </a:xfrm>
          <a:prstGeom prst="rect">
            <a:avLst/>
          </a:prstGeom>
          <a:noFill/>
        </p:spPr>
        <p:txBody>
          <a:bodyPr wrap="square">
            <a:spAutoFit/>
          </a:bodyPr>
          <a:lstStyle/>
          <a:p>
            <a:pPr marR="0" algn="just">
              <a:lnSpc>
                <a:spcPct val="150000"/>
              </a:lnSpc>
              <a:spcBef>
                <a:spcPts val="0"/>
              </a:spcBef>
              <a:spcAft>
                <a:spcPts val="1000"/>
              </a:spcAft>
            </a:pPr>
            <a:endParaRPr lang="en-ZA" sz="3200" kern="1200" dirty="0">
              <a:solidFill>
                <a:prstClr val="black"/>
              </a:solidFill>
              <a:latin typeface="Arial" panose="020B0604020202020204" pitchFamily="34" charset="0"/>
              <a:ea typeface="+mn-ea"/>
              <a:cs typeface="Arial" panose="020B0604020202020204" pitchFamily="34" charset="0"/>
            </a:endParaRPr>
          </a:p>
          <a:p>
            <a:pPr marL="571500" marR="0" indent="-571500" algn="just">
              <a:lnSpc>
                <a:spcPct val="150000"/>
              </a:lnSpc>
              <a:spcBef>
                <a:spcPts val="0"/>
              </a:spcBef>
              <a:spcAft>
                <a:spcPts val="1000"/>
              </a:spcAft>
              <a:buFont typeface="Wingdings" panose="05000000000000000000" pitchFamily="2" charset="2"/>
              <a:buChar char="q"/>
            </a:pPr>
            <a:endParaRPr lang="en-ZA" sz="3200" kern="1200" dirty="0">
              <a:solidFill>
                <a:prstClr val="black"/>
              </a:solidFill>
              <a:latin typeface="Arial" panose="020B0604020202020204" pitchFamily="34" charset="0"/>
              <a:ea typeface="+mn-ea"/>
              <a:cs typeface="Arial" panose="020B0604020202020204" pitchFamily="34" charset="0"/>
            </a:endParaRPr>
          </a:p>
        </p:txBody>
      </p:sp>
      <p:graphicFrame>
        <p:nvGraphicFramePr>
          <p:cNvPr id="8" name="Object 7">
            <a:extLst>
              <a:ext uri="{FF2B5EF4-FFF2-40B4-BE49-F238E27FC236}">
                <a16:creationId xmlns:a16="http://schemas.microsoft.com/office/drawing/2014/main" id="{48FF87DC-0C94-23DE-F8CB-EFBA70CA6085}"/>
              </a:ext>
            </a:extLst>
          </p:cNvPr>
          <p:cNvGraphicFramePr>
            <a:graphicFrameLocks noChangeAspect="1"/>
          </p:cNvGraphicFramePr>
          <p:nvPr>
            <p:extLst>
              <p:ext uri="{D42A27DB-BD31-4B8C-83A1-F6EECF244321}">
                <p14:modId xmlns:p14="http://schemas.microsoft.com/office/powerpoint/2010/main" val="4192551425"/>
              </p:ext>
            </p:extLst>
          </p:nvPr>
        </p:nvGraphicFramePr>
        <p:xfrm>
          <a:off x="354985" y="2850892"/>
          <a:ext cx="18656029" cy="9798042"/>
        </p:xfrm>
        <a:graphic>
          <a:graphicData uri="http://schemas.openxmlformats.org/presentationml/2006/ole">
            <mc:AlternateContent xmlns:mc="http://schemas.openxmlformats.org/markup-compatibility/2006">
              <mc:Choice xmlns:v="urn:schemas-microsoft-com:vml" Requires="v">
                <p:oleObj name="Worksheet" r:id="rId3" imgW="8299635" imgH="3702138" progId="Excel.Sheet.12">
                  <p:embed/>
                </p:oleObj>
              </mc:Choice>
              <mc:Fallback>
                <p:oleObj name="Worksheet" r:id="rId3" imgW="8299635" imgH="3702138" progId="Excel.Sheet.12">
                  <p:embed/>
                  <p:pic>
                    <p:nvPicPr>
                      <p:cNvPr id="6" name="Object 5">
                        <a:extLst>
                          <a:ext uri="{FF2B5EF4-FFF2-40B4-BE49-F238E27FC236}">
                            <a16:creationId xmlns:a16="http://schemas.microsoft.com/office/drawing/2014/main" id="{69104135-2105-E532-93E2-C29F24FD4D7B}"/>
                          </a:ext>
                        </a:extLst>
                      </p:cNvPr>
                      <p:cNvPicPr/>
                      <p:nvPr/>
                    </p:nvPicPr>
                    <p:blipFill>
                      <a:blip r:embed="rId4"/>
                      <a:stretch>
                        <a:fillRect/>
                      </a:stretch>
                    </p:blipFill>
                    <p:spPr>
                      <a:xfrm>
                        <a:off x="354985" y="2850892"/>
                        <a:ext cx="18656029" cy="9798042"/>
                      </a:xfrm>
                      <a:prstGeom prst="rect">
                        <a:avLst/>
                      </a:prstGeom>
                    </p:spPr>
                  </p:pic>
                </p:oleObj>
              </mc:Fallback>
            </mc:AlternateContent>
          </a:graphicData>
        </a:graphic>
      </p:graphicFrame>
    </p:spTree>
    <p:extLst>
      <p:ext uri="{BB962C8B-B14F-4D97-AF65-F5344CB8AC3E}">
        <p14:creationId xmlns:p14="http://schemas.microsoft.com/office/powerpoint/2010/main" val="3677810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1107996"/>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TVET BUDGET</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19</a:t>
            </a:fld>
            <a:endParaRPr lang="en-US" kern="120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244977BF-7F48-878A-E7F8-FD8B255177B4}"/>
              </a:ext>
            </a:extLst>
          </p:cNvPr>
          <p:cNvSpPr txBox="1"/>
          <p:nvPr/>
        </p:nvSpPr>
        <p:spPr>
          <a:xfrm>
            <a:off x="1549941" y="1742464"/>
            <a:ext cx="18871659" cy="9702336"/>
          </a:xfrm>
          <a:prstGeom prst="rect">
            <a:avLst/>
          </a:prstGeom>
          <a:noFill/>
        </p:spPr>
        <p:txBody>
          <a:bodyPr wrap="square">
            <a:spAutoFit/>
          </a:bodyPr>
          <a:lstStyle/>
          <a:p>
            <a:pPr marL="342900" marR="0" indent="-342900" algn="just">
              <a:lnSpc>
                <a:spcPct val="150000"/>
              </a:lnSpc>
              <a:spcBef>
                <a:spcPts val="0"/>
              </a:spcBef>
              <a:spcAft>
                <a:spcPts val="1000"/>
              </a:spcAft>
              <a:buFont typeface="Wingdings" panose="05000000000000000000" pitchFamily="2" charset="2"/>
              <a:buChar char="q"/>
            </a:pPr>
            <a:r>
              <a:rPr lang="en-ZA" sz="2800" kern="1200" dirty="0">
                <a:solidFill>
                  <a:prstClr val="black"/>
                </a:solidFill>
                <a:latin typeface="Arial" panose="020B0604020202020204" pitchFamily="34" charset="0"/>
                <a:ea typeface="+mn-ea"/>
                <a:cs typeface="Arial" panose="020B0604020202020204" pitchFamily="34" charset="0"/>
              </a:rPr>
              <a:t>On 02 October 2023, on enquiry by NSFAS, the DHET issued communication via email that the remaining TVET tranche of R2.2 billion was withheld due to budget cuts as advised by the National Treasury. It is unclear if this is a once off decision or whether the cut will apply throughout the MTEF period.</a:t>
            </a:r>
          </a:p>
          <a:p>
            <a:pPr marL="457200" marR="0" indent="-457200" algn="just">
              <a:lnSpc>
                <a:spcPct val="150000"/>
              </a:lnSpc>
              <a:spcBef>
                <a:spcPts val="0"/>
              </a:spcBef>
              <a:spcAft>
                <a:spcPts val="1000"/>
              </a:spcAft>
              <a:buFont typeface="Wingdings" panose="05000000000000000000" pitchFamily="2" charset="2"/>
              <a:buChar char="q"/>
            </a:pPr>
            <a:r>
              <a:rPr lang="en-ZA" sz="2800" kern="1200" dirty="0">
                <a:solidFill>
                  <a:prstClr val="black"/>
                </a:solidFill>
                <a:latin typeface="Arial" panose="020B0604020202020204" pitchFamily="34" charset="0"/>
                <a:ea typeface="+mn-ea"/>
                <a:cs typeface="Arial" panose="020B0604020202020204" pitchFamily="34" charset="0"/>
              </a:rPr>
              <a:t>This may lead to an insufficient 2023 TVET college allocation/budget to complete the 2023 TVET college funding cycle. This results in a shortfall of R749,2 million for the 2023 academic year</a:t>
            </a:r>
          </a:p>
          <a:p>
            <a:pPr marL="457200" marR="0" indent="-457200" algn="just">
              <a:lnSpc>
                <a:spcPct val="150000"/>
              </a:lnSpc>
              <a:spcBef>
                <a:spcPts val="0"/>
              </a:spcBef>
              <a:spcAft>
                <a:spcPts val="1000"/>
              </a:spcAft>
              <a:buFont typeface="Wingdings" panose="05000000000000000000" pitchFamily="2" charset="2"/>
              <a:buChar char="q"/>
            </a:pPr>
            <a:r>
              <a:rPr lang="en-ZA" sz="2800" kern="1200" dirty="0">
                <a:solidFill>
                  <a:prstClr val="black"/>
                </a:solidFill>
                <a:latin typeface="Arial" panose="020B0604020202020204" pitchFamily="34" charset="0"/>
                <a:ea typeface="+mn-ea"/>
                <a:cs typeface="Arial" panose="020B0604020202020204" pitchFamily="34" charset="0"/>
              </a:rPr>
              <a:t>Paid 5,5 billion (62%)</a:t>
            </a:r>
          </a:p>
          <a:p>
            <a:pPr marL="457200" marR="0" indent="-457200" algn="just">
              <a:lnSpc>
                <a:spcPct val="150000"/>
              </a:lnSpc>
              <a:spcBef>
                <a:spcPts val="0"/>
              </a:spcBef>
              <a:spcAft>
                <a:spcPts val="1000"/>
              </a:spcAft>
              <a:buFont typeface="Wingdings" panose="05000000000000000000" pitchFamily="2" charset="2"/>
              <a:buChar char="q"/>
            </a:pPr>
            <a:r>
              <a:rPr lang="en-ZA" sz="2800" kern="1200" dirty="0">
                <a:solidFill>
                  <a:prstClr val="black"/>
                </a:solidFill>
                <a:latin typeface="Arial" panose="020B0604020202020204" pitchFamily="34" charset="0"/>
                <a:ea typeface="+mn-ea"/>
                <a:cs typeface="Arial" panose="020B0604020202020204" pitchFamily="34" charset="0"/>
              </a:rPr>
              <a:t>TVET current Bank balance R11,4 billion. </a:t>
            </a:r>
          </a:p>
          <a:p>
            <a:pPr marL="457200" marR="0" indent="-457200" algn="just">
              <a:lnSpc>
                <a:spcPct val="150000"/>
              </a:lnSpc>
              <a:spcBef>
                <a:spcPts val="0"/>
              </a:spcBef>
              <a:spcAft>
                <a:spcPts val="1000"/>
              </a:spcAft>
              <a:buFont typeface="Wingdings" panose="05000000000000000000" pitchFamily="2" charset="2"/>
              <a:buChar char="q"/>
            </a:pPr>
            <a:r>
              <a:rPr lang="en-ZA" sz="2800" kern="1200" dirty="0">
                <a:solidFill>
                  <a:prstClr val="black"/>
                </a:solidFill>
                <a:latin typeface="Arial" panose="020B0604020202020204" pitchFamily="34" charset="0"/>
                <a:ea typeface="+mn-ea"/>
                <a:cs typeface="Arial" panose="020B0604020202020204" pitchFamily="34" charset="0"/>
              </a:rPr>
              <a:t>The reserves will be required to service institutions during the remedial phase of the Close Out Project (COP). Per the Annual Financial Statements (AFS) the estimated Amounts Owing to TVETS is R2 billion as at 31 March 2022. The AFS have been audited and findings were raised on the COP and the number is expected to change in line with the implementation of the AGSA recommendations. The estimate covers the academic periods 2017-2021. The 2022 COP is still in progress.</a:t>
            </a:r>
          </a:p>
          <a:p>
            <a:pPr marL="457200" marR="0" indent="-457200" algn="just">
              <a:lnSpc>
                <a:spcPct val="150000"/>
              </a:lnSpc>
              <a:spcBef>
                <a:spcPts val="0"/>
              </a:spcBef>
              <a:spcAft>
                <a:spcPts val="1000"/>
              </a:spcAft>
              <a:buFont typeface="Wingdings" panose="05000000000000000000" pitchFamily="2" charset="2"/>
              <a:buChar char="q"/>
            </a:pPr>
            <a:r>
              <a:rPr lang="en-ZA" sz="2800" kern="1200" dirty="0">
                <a:solidFill>
                  <a:prstClr val="black"/>
                </a:solidFill>
                <a:latin typeface="Arial" panose="020B0604020202020204" pitchFamily="34" charset="0"/>
                <a:ea typeface="+mn-ea"/>
                <a:cs typeface="Arial" panose="020B0604020202020204" pitchFamily="34" charset="0"/>
              </a:rPr>
              <a:t>Reserves also used to supplement shortfalls caused by differences between academic year end and financial year end (upfront payments)</a:t>
            </a:r>
          </a:p>
        </p:txBody>
      </p:sp>
    </p:spTree>
    <p:extLst>
      <p:ext uri="{BB962C8B-B14F-4D97-AF65-F5344CB8AC3E}">
        <p14:creationId xmlns:p14="http://schemas.microsoft.com/office/powerpoint/2010/main" val="201720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906621" y="2704289"/>
            <a:ext cx="19542351" cy="7478970"/>
          </a:xfrm>
          <a:prstGeom prst="rect">
            <a:avLst/>
          </a:prstGeom>
          <a:noFill/>
        </p:spPr>
        <p:txBody>
          <a:bodyPr wrap="square" rtlCol="0">
            <a:spAutoFit/>
          </a:bodyPr>
          <a:lstStyle/>
          <a:p>
            <a:pPr algn="l" defTabSz="1828800" hangingPunct="1"/>
            <a:r>
              <a:rPr lang="en-ZA" sz="12000" kern="1200" dirty="0">
                <a:solidFill>
                  <a:srgbClr val="D36C2D"/>
                </a:solidFill>
                <a:latin typeface="Arial Black" panose="020B0A04020102020204" pitchFamily="34" charset="0"/>
                <a:ea typeface="+mn-ea"/>
                <a:cs typeface="+mn-cs"/>
              </a:rPr>
              <a:t>PREPARATION &amp; STATE OF READINESS FOR THE 2024 ACADEMIC YEAR</a:t>
            </a:r>
            <a:endParaRPr lang="en-US" sz="120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2</a:t>
            </a:fld>
            <a:endParaRPr lang="en-US" kern="120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3018407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1107996"/>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UNIVERSITY BUDGET</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20</a:t>
            </a:fld>
            <a:endParaRPr lang="en-US" kern="120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244977BF-7F48-878A-E7F8-FD8B255177B4}"/>
              </a:ext>
            </a:extLst>
          </p:cNvPr>
          <p:cNvSpPr txBox="1"/>
          <p:nvPr/>
        </p:nvSpPr>
        <p:spPr>
          <a:xfrm>
            <a:off x="1549941" y="1742464"/>
            <a:ext cx="18871659" cy="1606658"/>
          </a:xfrm>
          <a:prstGeom prst="rect">
            <a:avLst/>
          </a:prstGeom>
          <a:noFill/>
        </p:spPr>
        <p:txBody>
          <a:bodyPr wrap="square">
            <a:spAutoFit/>
          </a:bodyPr>
          <a:lstStyle/>
          <a:p>
            <a:pPr marR="0" algn="just">
              <a:lnSpc>
                <a:spcPct val="150000"/>
              </a:lnSpc>
              <a:spcBef>
                <a:spcPts val="0"/>
              </a:spcBef>
              <a:spcAft>
                <a:spcPts val="1000"/>
              </a:spcAft>
            </a:pPr>
            <a:endParaRPr lang="en-ZA" sz="3200" kern="1200" dirty="0">
              <a:solidFill>
                <a:prstClr val="black"/>
              </a:solidFill>
              <a:latin typeface="Arial" panose="020B0604020202020204" pitchFamily="34" charset="0"/>
              <a:ea typeface="+mn-ea"/>
              <a:cs typeface="Arial" panose="020B0604020202020204" pitchFamily="34" charset="0"/>
            </a:endParaRPr>
          </a:p>
          <a:p>
            <a:pPr marL="571500" marR="0" indent="-571500" algn="just">
              <a:lnSpc>
                <a:spcPct val="150000"/>
              </a:lnSpc>
              <a:spcBef>
                <a:spcPts val="0"/>
              </a:spcBef>
              <a:spcAft>
                <a:spcPts val="1000"/>
              </a:spcAft>
              <a:buFont typeface="Wingdings" panose="05000000000000000000" pitchFamily="2" charset="2"/>
              <a:buChar char="q"/>
            </a:pPr>
            <a:endParaRPr lang="en-ZA" sz="3200" kern="1200" dirty="0">
              <a:solidFill>
                <a:prstClr val="black"/>
              </a:solidFill>
              <a:latin typeface="Arial" panose="020B0604020202020204" pitchFamily="34" charset="0"/>
              <a:ea typeface="+mn-ea"/>
              <a:cs typeface="Arial" panose="020B0604020202020204" pitchFamily="34" charset="0"/>
            </a:endParaRPr>
          </a:p>
        </p:txBody>
      </p:sp>
      <p:graphicFrame>
        <p:nvGraphicFramePr>
          <p:cNvPr id="8" name="Object 7">
            <a:extLst>
              <a:ext uri="{FF2B5EF4-FFF2-40B4-BE49-F238E27FC236}">
                <a16:creationId xmlns:a16="http://schemas.microsoft.com/office/drawing/2014/main" id="{C6E446CB-640E-C614-3D09-175E88293635}"/>
              </a:ext>
            </a:extLst>
          </p:cNvPr>
          <p:cNvGraphicFramePr>
            <a:graphicFrameLocks noChangeAspect="1"/>
          </p:cNvGraphicFramePr>
          <p:nvPr>
            <p:extLst>
              <p:ext uri="{D42A27DB-BD31-4B8C-83A1-F6EECF244321}">
                <p14:modId xmlns:p14="http://schemas.microsoft.com/office/powerpoint/2010/main" val="2242695460"/>
              </p:ext>
            </p:extLst>
          </p:nvPr>
        </p:nvGraphicFramePr>
        <p:xfrm>
          <a:off x="661986" y="2168871"/>
          <a:ext cx="17497677" cy="2649666"/>
        </p:xfrm>
        <a:graphic>
          <a:graphicData uri="http://schemas.openxmlformats.org/presentationml/2006/ole">
            <mc:AlternateContent xmlns:mc="http://schemas.openxmlformats.org/markup-compatibility/2006">
              <mc:Choice xmlns:v="urn:schemas-microsoft-com:vml" Requires="v">
                <p:oleObj name="Worksheet" r:id="rId3" imgW="8153471" imgH="1112693" progId="Excel.Sheet.12">
                  <p:embed/>
                </p:oleObj>
              </mc:Choice>
              <mc:Fallback>
                <p:oleObj name="Worksheet" r:id="rId3" imgW="8153471" imgH="1112693" progId="Excel.Sheet.12">
                  <p:embed/>
                  <p:pic>
                    <p:nvPicPr>
                      <p:cNvPr id="7" name="Object 6">
                        <a:extLst>
                          <a:ext uri="{FF2B5EF4-FFF2-40B4-BE49-F238E27FC236}">
                            <a16:creationId xmlns:a16="http://schemas.microsoft.com/office/drawing/2014/main" id="{4C282DFA-7833-D297-217B-4B0C599A8536}"/>
                          </a:ext>
                        </a:extLst>
                      </p:cNvPr>
                      <p:cNvPicPr/>
                      <p:nvPr/>
                    </p:nvPicPr>
                    <p:blipFill>
                      <a:blip r:embed="rId4"/>
                      <a:stretch>
                        <a:fillRect/>
                      </a:stretch>
                    </p:blipFill>
                    <p:spPr>
                      <a:xfrm>
                        <a:off x="661986" y="2168871"/>
                        <a:ext cx="17497677" cy="2649666"/>
                      </a:xfrm>
                      <a:prstGeom prst="rect">
                        <a:avLst/>
                      </a:prstGeom>
                    </p:spPr>
                  </p:pic>
                </p:oleObj>
              </mc:Fallback>
            </mc:AlternateContent>
          </a:graphicData>
        </a:graphic>
      </p:graphicFrame>
      <p:pic>
        <p:nvPicPr>
          <p:cNvPr id="9" name="Picture 8">
            <a:extLst>
              <a:ext uri="{FF2B5EF4-FFF2-40B4-BE49-F238E27FC236}">
                <a16:creationId xmlns:a16="http://schemas.microsoft.com/office/drawing/2014/main" id="{6E6F7B2F-C85A-6A77-7900-7BCC41C46280}"/>
              </a:ext>
            </a:extLst>
          </p:cNvPr>
          <p:cNvPicPr>
            <a:picLocks noChangeAspect="1"/>
          </p:cNvPicPr>
          <p:nvPr/>
        </p:nvPicPr>
        <p:blipFill>
          <a:blip r:embed="rId5"/>
          <a:stretch>
            <a:fillRect/>
          </a:stretch>
        </p:blipFill>
        <p:spPr>
          <a:xfrm>
            <a:off x="661987" y="5091586"/>
            <a:ext cx="17609971" cy="4562001"/>
          </a:xfrm>
          <a:prstGeom prst="rect">
            <a:avLst/>
          </a:prstGeom>
        </p:spPr>
      </p:pic>
    </p:spTree>
    <p:extLst>
      <p:ext uri="{BB962C8B-B14F-4D97-AF65-F5344CB8AC3E}">
        <p14:creationId xmlns:p14="http://schemas.microsoft.com/office/powerpoint/2010/main" val="3159862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1107996"/>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UNIVERSITY BUDGET</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21</a:t>
            </a:fld>
            <a:endParaRPr lang="en-US" kern="120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244977BF-7F48-878A-E7F8-FD8B255177B4}"/>
              </a:ext>
            </a:extLst>
          </p:cNvPr>
          <p:cNvSpPr txBox="1"/>
          <p:nvPr/>
        </p:nvSpPr>
        <p:spPr>
          <a:xfrm>
            <a:off x="1411705" y="2422358"/>
            <a:ext cx="19009895" cy="5774722"/>
          </a:xfrm>
          <a:prstGeom prst="rect">
            <a:avLst/>
          </a:prstGeom>
          <a:noFill/>
        </p:spPr>
        <p:txBody>
          <a:bodyPr wrap="square">
            <a:spAutoFit/>
          </a:bodyPr>
          <a:lstStyle/>
          <a:p>
            <a:pPr marL="457200" marR="0" indent="-457200" algn="just">
              <a:lnSpc>
                <a:spcPct val="150000"/>
              </a:lnSpc>
              <a:spcBef>
                <a:spcPts val="0"/>
              </a:spcBef>
              <a:spcAft>
                <a:spcPts val="1000"/>
              </a:spcAft>
              <a:buFont typeface="Wingdings" panose="05000000000000000000" pitchFamily="2" charset="2"/>
              <a:buChar char="q"/>
            </a:pPr>
            <a:r>
              <a:rPr lang="en-ZA" sz="4000" kern="1200" dirty="0">
                <a:solidFill>
                  <a:prstClr val="black"/>
                </a:solidFill>
                <a:latin typeface="Arial" panose="020B0604020202020204" pitchFamily="34" charset="0"/>
                <a:ea typeface="+mn-ea"/>
                <a:cs typeface="Arial" panose="020B0604020202020204" pitchFamily="34" charset="0"/>
              </a:rPr>
              <a:t>University shortfall is projected to be R1,1 billion in the current financial period.</a:t>
            </a:r>
          </a:p>
          <a:p>
            <a:pPr marL="457200" marR="0" indent="-457200" algn="just">
              <a:lnSpc>
                <a:spcPct val="150000"/>
              </a:lnSpc>
              <a:spcBef>
                <a:spcPts val="0"/>
              </a:spcBef>
              <a:spcAft>
                <a:spcPts val="1000"/>
              </a:spcAft>
              <a:buFont typeface="Wingdings" panose="05000000000000000000" pitchFamily="2" charset="2"/>
              <a:buChar char="q"/>
            </a:pPr>
            <a:r>
              <a:rPr lang="en-ZA" sz="4000" kern="1200" dirty="0">
                <a:solidFill>
                  <a:prstClr val="black"/>
                </a:solidFill>
                <a:latin typeface="Arial" panose="020B0604020202020204" pitchFamily="34" charset="0"/>
                <a:ea typeface="+mn-ea"/>
                <a:cs typeface="Arial" panose="020B0604020202020204" pitchFamily="34" charset="0"/>
              </a:rPr>
              <a:t>The reduction by the 10% over the MTEF period will result in shortfall of a projected R5.5 billion shortfall in the 2024/25 period, and increasing further to R8.2 billion in 2025/26.</a:t>
            </a:r>
          </a:p>
          <a:p>
            <a:pPr marL="457200" marR="0" indent="-457200" algn="just">
              <a:lnSpc>
                <a:spcPct val="150000"/>
              </a:lnSpc>
              <a:spcBef>
                <a:spcPts val="0"/>
              </a:spcBef>
              <a:spcAft>
                <a:spcPts val="1000"/>
              </a:spcAft>
              <a:buFont typeface="Wingdings" panose="05000000000000000000" pitchFamily="2" charset="2"/>
              <a:buChar char="q"/>
            </a:pPr>
            <a:r>
              <a:rPr lang="en-ZA" sz="4000" kern="1200" dirty="0">
                <a:solidFill>
                  <a:prstClr val="black"/>
                </a:solidFill>
                <a:latin typeface="Arial" panose="020B0604020202020204" pitchFamily="34" charset="0"/>
                <a:ea typeface="+mn-ea"/>
                <a:cs typeface="Arial" panose="020B0604020202020204" pitchFamily="34" charset="0"/>
              </a:rPr>
              <a:t>Surplus from the TVET funding, will not be sufficient to meet university student obligations.</a:t>
            </a:r>
          </a:p>
        </p:txBody>
      </p:sp>
    </p:spTree>
    <p:extLst>
      <p:ext uri="{BB962C8B-B14F-4D97-AF65-F5344CB8AC3E}">
        <p14:creationId xmlns:p14="http://schemas.microsoft.com/office/powerpoint/2010/main" val="3665489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2123658"/>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RISKS LINKED TO STUDENT FUNDING CUTS</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22</a:t>
            </a:fld>
            <a:endParaRPr lang="en-US" kern="120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244977BF-7F48-878A-E7F8-FD8B255177B4}"/>
              </a:ext>
            </a:extLst>
          </p:cNvPr>
          <p:cNvSpPr txBox="1"/>
          <p:nvPr/>
        </p:nvSpPr>
        <p:spPr>
          <a:xfrm>
            <a:off x="1549941" y="1742464"/>
            <a:ext cx="18871659" cy="8443273"/>
          </a:xfrm>
          <a:prstGeom prst="rect">
            <a:avLst/>
          </a:prstGeom>
          <a:noFill/>
        </p:spPr>
        <p:txBody>
          <a:bodyPr wrap="square">
            <a:spAutoFit/>
          </a:bodyPr>
          <a:lstStyle/>
          <a:p>
            <a:pPr marL="457200" marR="0" indent="-457200" algn="just">
              <a:lnSpc>
                <a:spcPct val="150000"/>
              </a:lnSpc>
              <a:spcBef>
                <a:spcPts val="0"/>
              </a:spcBef>
              <a:spcAft>
                <a:spcPts val="1000"/>
              </a:spcAft>
              <a:buFont typeface="Wingdings" panose="05000000000000000000" pitchFamily="2" charset="2"/>
              <a:buChar char="q"/>
            </a:pPr>
            <a:endParaRPr lang="en-ZA" sz="2800" kern="1200" dirty="0">
              <a:solidFill>
                <a:prstClr val="black"/>
              </a:solidFill>
              <a:latin typeface="Arial" panose="020B0604020202020204" pitchFamily="34" charset="0"/>
              <a:ea typeface="+mn-ea"/>
              <a:cs typeface="Arial" panose="020B0604020202020204" pitchFamily="34" charset="0"/>
            </a:endParaRPr>
          </a:p>
          <a:p>
            <a:pPr marL="457200" marR="0" indent="-457200" algn="just">
              <a:lnSpc>
                <a:spcPct val="150000"/>
              </a:lnSpc>
              <a:spcBef>
                <a:spcPts val="0"/>
              </a:spcBef>
              <a:spcAft>
                <a:spcPts val="1000"/>
              </a:spcAft>
              <a:buFont typeface="Wingdings" panose="05000000000000000000" pitchFamily="2" charset="2"/>
              <a:buChar char="q"/>
            </a:pPr>
            <a:endParaRPr lang="en-ZA" sz="2800" kern="1200" dirty="0">
              <a:solidFill>
                <a:prstClr val="black"/>
              </a:solidFill>
              <a:latin typeface="Arial" panose="020B0604020202020204" pitchFamily="34" charset="0"/>
              <a:ea typeface="+mn-ea"/>
              <a:cs typeface="Arial" panose="020B0604020202020204" pitchFamily="34" charset="0"/>
            </a:endParaRPr>
          </a:p>
          <a:p>
            <a:pPr marL="457200" marR="0" indent="-457200" algn="just">
              <a:lnSpc>
                <a:spcPct val="150000"/>
              </a:lnSpc>
              <a:spcBef>
                <a:spcPts val="0"/>
              </a:spcBef>
              <a:spcAft>
                <a:spcPts val="1000"/>
              </a:spcAft>
              <a:buFont typeface="Wingdings" panose="05000000000000000000" pitchFamily="2" charset="2"/>
              <a:buChar char="q"/>
            </a:pPr>
            <a:r>
              <a:rPr lang="en-ZA" sz="3600" kern="1200" dirty="0">
                <a:solidFill>
                  <a:prstClr val="black"/>
                </a:solidFill>
                <a:latin typeface="Arial" panose="020B0604020202020204" pitchFamily="34" charset="0"/>
                <a:ea typeface="+mn-ea"/>
                <a:cs typeface="Arial" panose="020B0604020202020204" pitchFamily="34" charset="0"/>
              </a:rPr>
              <a:t>The potential changes in the projections could result in material shortfalls in supporting TVET students, possibly resulting in an increase in student protests due to a decrease in headcount funded.</a:t>
            </a:r>
          </a:p>
          <a:p>
            <a:pPr marL="457200" marR="0" indent="-457200" algn="just">
              <a:lnSpc>
                <a:spcPct val="150000"/>
              </a:lnSpc>
              <a:spcBef>
                <a:spcPts val="0"/>
              </a:spcBef>
              <a:spcAft>
                <a:spcPts val="1000"/>
              </a:spcAft>
              <a:buFont typeface="Wingdings" panose="05000000000000000000" pitchFamily="2" charset="2"/>
              <a:buChar char="q"/>
            </a:pPr>
            <a:r>
              <a:rPr lang="en-ZA" sz="3600" kern="1200" dirty="0">
                <a:solidFill>
                  <a:prstClr val="black"/>
                </a:solidFill>
                <a:latin typeface="Arial" panose="020B0604020202020204" pitchFamily="34" charset="0"/>
                <a:ea typeface="+mn-ea"/>
                <a:cs typeface="Arial" panose="020B0604020202020204" pitchFamily="34" charset="0"/>
              </a:rPr>
              <a:t>Insufficient bridging finance available to fund shortfalls caused by the difference in academic year and financial year end or caused by the timing of tranches. This could have a severe impact on the sector as NSFAS may not be able to pay allowances on time and when most needed by students are the beginning of the academic year.</a:t>
            </a:r>
          </a:p>
          <a:p>
            <a:pPr marL="457200" marR="0" indent="-457200" algn="just">
              <a:lnSpc>
                <a:spcPct val="150000"/>
              </a:lnSpc>
              <a:spcBef>
                <a:spcPts val="0"/>
              </a:spcBef>
              <a:spcAft>
                <a:spcPts val="1000"/>
              </a:spcAft>
              <a:buFont typeface="Wingdings" panose="05000000000000000000" pitchFamily="2" charset="2"/>
              <a:buChar char="q"/>
            </a:pPr>
            <a:r>
              <a:rPr lang="en-ZA" sz="3600" kern="1200" dirty="0">
                <a:solidFill>
                  <a:prstClr val="black"/>
                </a:solidFill>
                <a:latin typeface="Arial" panose="020B0604020202020204" pitchFamily="34" charset="0"/>
                <a:ea typeface="+mn-ea"/>
                <a:cs typeface="Arial" panose="020B0604020202020204" pitchFamily="34" charset="0"/>
              </a:rPr>
              <a:t>Inability to fully fund university and TVET students and appeals due to funding shortfalls.</a:t>
            </a:r>
          </a:p>
        </p:txBody>
      </p:sp>
    </p:spTree>
    <p:extLst>
      <p:ext uri="{BB962C8B-B14F-4D97-AF65-F5344CB8AC3E}">
        <p14:creationId xmlns:p14="http://schemas.microsoft.com/office/powerpoint/2010/main" val="2869395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2123658"/>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NUMBER OF AFFECTED STUDENTS BY THE BUDGET CUTS</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23</a:t>
            </a:fld>
            <a:endParaRPr lang="en-US" kern="120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244977BF-7F48-878A-E7F8-FD8B255177B4}"/>
              </a:ext>
            </a:extLst>
          </p:cNvPr>
          <p:cNvSpPr txBox="1"/>
          <p:nvPr/>
        </p:nvSpPr>
        <p:spPr>
          <a:xfrm>
            <a:off x="1549941" y="1742464"/>
            <a:ext cx="18871659" cy="2369816"/>
          </a:xfrm>
          <a:prstGeom prst="rect">
            <a:avLst/>
          </a:prstGeom>
          <a:noFill/>
        </p:spPr>
        <p:txBody>
          <a:bodyPr wrap="square">
            <a:spAutoFit/>
          </a:bodyPr>
          <a:lstStyle/>
          <a:p>
            <a:pPr marL="457200" marR="0" indent="-457200" algn="just">
              <a:lnSpc>
                <a:spcPct val="150000"/>
              </a:lnSpc>
              <a:spcBef>
                <a:spcPts val="0"/>
              </a:spcBef>
              <a:spcAft>
                <a:spcPts val="1000"/>
              </a:spcAft>
              <a:buFont typeface="Wingdings" panose="05000000000000000000" pitchFamily="2" charset="2"/>
              <a:buChar char="q"/>
            </a:pPr>
            <a:endParaRPr lang="en-ZA" sz="2800" kern="1200" dirty="0">
              <a:solidFill>
                <a:prstClr val="black"/>
              </a:solidFill>
              <a:latin typeface="Arial" panose="020B0604020202020204" pitchFamily="34" charset="0"/>
              <a:ea typeface="+mn-ea"/>
              <a:cs typeface="Arial" panose="020B0604020202020204" pitchFamily="34" charset="0"/>
            </a:endParaRPr>
          </a:p>
          <a:p>
            <a:pPr marR="0" algn="just">
              <a:lnSpc>
                <a:spcPct val="150000"/>
              </a:lnSpc>
              <a:spcBef>
                <a:spcPts val="0"/>
              </a:spcBef>
              <a:spcAft>
                <a:spcPts val="1000"/>
              </a:spcAft>
            </a:pPr>
            <a:endParaRPr lang="en-ZA" sz="2800" kern="1200" dirty="0">
              <a:solidFill>
                <a:prstClr val="black"/>
              </a:solidFill>
              <a:latin typeface="Arial" panose="020B0604020202020204" pitchFamily="34" charset="0"/>
              <a:ea typeface="+mn-ea"/>
              <a:cs typeface="Arial" panose="020B0604020202020204" pitchFamily="34" charset="0"/>
            </a:endParaRPr>
          </a:p>
          <a:p>
            <a:pPr marL="457200" marR="0" indent="-457200" algn="just">
              <a:lnSpc>
                <a:spcPct val="150000"/>
              </a:lnSpc>
              <a:spcBef>
                <a:spcPts val="0"/>
              </a:spcBef>
              <a:spcAft>
                <a:spcPts val="1000"/>
              </a:spcAft>
              <a:buFont typeface="Wingdings" panose="05000000000000000000" pitchFamily="2" charset="2"/>
              <a:buChar char="q"/>
            </a:pPr>
            <a:endParaRPr lang="en-ZA" sz="3600" kern="1200" dirty="0">
              <a:solidFill>
                <a:prstClr val="black"/>
              </a:solidFill>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77B13733-F68A-39DF-EF0C-F12EBEA55765}"/>
              </a:ext>
            </a:extLst>
          </p:cNvPr>
          <p:cNvPicPr>
            <a:picLocks noChangeAspect="1"/>
          </p:cNvPicPr>
          <p:nvPr/>
        </p:nvPicPr>
        <p:blipFill>
          <a:blip r:embed="rId3"/>
          <a:stretch>
            <a:fillRect/>
          </a:stretch>
        </p:blipFill>
        <p:spPr>
          <a:xfrm>
            <a:off x="883836" y="3152022"/>
            <a:ext cx="13108210" cy="3211456"/>
          </a:xfrm>
          <a:prstGeom prst="rect">
            <a:avLst/>
          </a:prstGeom>
        </p:spPr>
      </p:pic>
      <p:sp>
        <p:nvSpPr>
          <p:cNvPr id="8" name="TextBox 7">
            <a:extLst>
              <a:ext uri="{FF2B5EF4-FFF2-40B4-BE49-F238E27FC236}">
                <a16:creationId xmlns:a16="http://schemas.microsoft.com/office/drawing/2014/main" id="{969DAC79-34F0-1283-7031-F222DD3BE496}"/>
              </a:ext>
            </a:extLst>
          </p:cNvPr>
          <p:cNvSpPr txBox="1"/>
          <p:nvPr/>
        </p:nvSpPr>
        <p:spPr>
          <a:xfrm>
            <a:off x="517585" y="7119674"/>
            <a:ext cx="17766101" cy="4154984"/>
          </a:xfrm>
          <a:prstGeom prst="rect">
            <a:avLst/>
          </a:prstGeom>
          <a:noFill/>
        </p:spPr>
        <p:txBody>
          <a:bodyPr wrap="square">
            <a:spAutoFit/>
          </a:bodyPr>
          <a:lstStyle/>
          <a:p>
            <a:pPr marL="0" marR="0" lvl="0" indent="0" algn="just" defTabSz="825500" rtl="0" eaLnBrk="1" fontAlgn="auto" latinLnBrk="0" hangingPunct="0">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3F3F3F"/>
                </a:solidFill>
                <a:effectLst/>
                <a:uLnTx/>
                <a:uFillTx/>
                <a:latin typeface="Arial" panose="020B0604020202020204" pitchFamily="34" charset="0"/>
                <a:ea typeface="Times New Roman" panose="02020603050405020304" pitchFamily="18" charset="0"/>
                <a:cs typeface="Times New Roman" panose="02020603050405020304" pitchFamily="18" charset="0"/>
                <a:sym typeface="PT Sans"/>
              </a:rPr>
              <a:t>Assumptions: </a:t>
            </a:r>
          </a:p>
          <a:p>
            <a:pPr marL="342900" marR="0" lvl="0" indent="-342900" algn="just" defTabSz="8255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srgbClr val="3F3F3F"/>
                </a:solidFill>
                <a:effectLst/>
                <a:uLnTx/>
                <a:uFillTx/>
                <a:latin typeface="Arial" panose="020B0604020202020204" pitchFamily="34" charset="0"/>
                <a:ea typeface="Times New Roman" panose="02020603050405020304" pitchFamily="18" charset="0"/>
                <a:cs typeface="Times New Roman" panose="02020603050405020304" pitchFamily="18" charset="0"/>
                <a:sym typeface="PT Sans"/>
              </a:rPr>
              <a:t>Average cost per student is increased by 6% p.a. from the audited 2022 academic period.</a:t>
            </a:r>
          </a:p>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3F3F3F"/>
              </a:solidFill>
              <a:effectLst/>
              <a:uLnTx/>
              <a:uFillTx/>
              <a:latin typeface="Arial" panose="020B0604020202020204" pitchFamily="34" charset="0"/>
              <a:ea typeface="Times New Roman" panose="02020603050405020304" pitchFamily="18" charset="0"/>
              <a:cs typeface="Times New Roman" panose="02020603050405020304" pitchFamily="18" charset="0"/>
              <a:sym typeface="PT Sans"/>
            </a:endParaRPr>
          </a:p>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3F3F3F"/>
              </a:solidFill>
              <a:effectLst/>
              <a:uLnTx/>
              <a:uFillTx/>
              <a:latin typeface="Arial" panose="020B0604020202020204" pitchFamily="34" charset="0"/>
              <a:ea typeface="Times New Roman" panose="02020603050405020304" pitchFamily="18" charset="0"/>
              <a:cs typeface="Times New Roman" panose="02020603050405020304" pitchFamily="18" charset="0"/>
              <a:sym typeface="PT Sans"/>
            </a:endParaRPr>
          </a:p>
          <a:p>
            <a:pPr marL="0" marR="0" lvl="0" indent="0" algn="just" defTabSz="825500" rtl="0" eaLnBrk="1"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3F3F3F"/>
                </a:solidFill>
                <a:effectLst/>
                <a:uLnTx/>
                <a:uFillTx/>
                <a:latin typeface="Arial" panose="020B0604020202020204" pitchFamily="34" charset="0"/>
                <a:cs typeface="Times New Roman" panose="02020603050405020304" pitchFamily="18" charset="0"/>
                <a:sym typeface="PT Sans"/>
              </a:rPr>
              <a:t>Average cost pers student:</a:t>
            </a:r>
          </a:p>
          <a:p>
            <a:pPr marL="342900" marR="0" lvl="0" indent="-342900" algn="just" defTabSz="8255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srgbClr val="3F3F3F"/>
                </a:solidFill>
                <a:effectLst/>
                <a:uLnTx/>
                <a:uFillTx/>
                <a:latin typeface="Arial" panose="020B0604020202020204" pitchFamily="34" charset="0"/>
                <a:cs typeface="Times New Roman" panose="02020603050405020304" pitchFamily="18" charset="0"/>
                <a:sym typeface="PT Sans"/>
              </a:rPr>
              <a:t>Average cost per student amounts to R63,395 for the 2024 academic period and R67,199 for 2025 period.</a:t>
            </a:r>
          </a:p>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3F3F3F"/>
              </a:solidFill>
              <a:effectLst/>
              <a:uLnTx/>
              <a:uFillTx/>
              <a:latin typeface="Arial" panose="020B0604020202020204" pitchFamily="34" charset="0"/>
              <a:cs typeface="Times New Roman" panose="02020603050405020304" pitchFamily="18" charset="0"/>
              <a:sym typeface="PT Sans"/>
            </a:endParaRPr>
          </a:p>
          <a:p>
            <a:pPr marL="0" marR="0" lvl="0" indent="0" algn="just" defTabSz="825500" rtl="0" eaLnBrk="1" fontAlgn="auto" latinLnBrk="0" hangingPunct="0">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3F3F3F"/>
                </a:solidFill>
                <a:effectLst/>
                <a:uLnTx/>
                <a:uFillTx/>
                <a:latin typeface="Arial" panose="020B0604020202020204" pitchFamily="34" charset="0"/>
                <a:cs typeface="Times New Roman" panose="02020603050405020304" pitchFamily="18" charset="0"/>
                <a:sym typeface="PT Sans"/>
              </a:rPr>
              <a:t>Number of affected students;</a:t>
            </a:r>
          </a:p>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3F3F3F"/>
              </a:solidFill>
              <a:effectLst/>
              <a:uLnTx/>
              <a:uFillTx/>
              <a:latin typeface="Arial" panose="020B0604020202020204" pitchFamily="34" charset="0"/>
              <a:cs typeface="Times New Roman" panose="02020603050405020304" pitchFamily="18" charset="0"/>
              <a:sym typeface="PT Sans"/>
            </a:endParaRPr>
          </a:p>
          <a:p>
            <a:pPr marL="0" marR="0" lvl="0" indent="0" algn="just" defTabSz="825500" rtl="0" eaLnBrk="1"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3F3F3F"/>
                </a:solidFill>
                <a:effectLst/>
                <a:uLnTx/>
                <a:uFillTx/>
                <a:latin typeface="Arial" panose="020B0604020202020204" pitchFamily="34" charset="0"/>
                <a:cs typeface="Times New Roman" panose="02020603050405020304" pitchFamily="18" charset="0"/>
                <a:sym typeface="PT Sans"/>
              </a:rPr>
              <a:t>Based on the calculation the 10% reduction in university funding will result in 87,712 students left unfunded in 2024 academic period and increasing to 120,976 students in the 2024 academic period. </a:t>
            </a:r>
          </a:p>
        </p:txBody>
      </p:sp>
    </p:spTree>
    <p:extLst>
      <p:ext uri="{BB962C8B-B14F-4D97-AF65-F5344CB8AC3E}">
        <p14:creationId xmlns:p14="http://schemas.microsoft.com/office/powerpoint/2010/main" val="3337593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906621" y="2704289"/>
            <a:ext cx="19542351" cy="3785652"/>
          </a:xfrm>
          <a:prstGeom prst="rect">
            <a:avLst/>
          </a:prstGeom>
          <a:noFill/>
        </p:spPr>
        <p:txBody>
          <a:bodyPr wrap="square" rtlCol="0">
            <a:spAutoFit/>
          </a:bodyPr>
          <a:lstStyle/>
          <a:p>
            <a:pPr algn="l" defTabSz="1828800" hangingPunct="1"/>
            <a:r>
              <a:rPr lang="en-ZA" sz="12000" kern="1200" dirty="0">
                <a:solidFill>
                  <a:srgbClr val="D36C2D"/>
                </a:solidFill>
                <a:latin typeface="Arial Black" panose="020B0A04020102020204" pitchFamily="34" charset="0"/>
                <a:ea typeface="+mn-ea"/>
                <a:cs typeface="+mn-cs"/>
              </a:rPr>
              <a:t>2024 APPLICATIONS RECEIVED TO DATE</a:t>
            </a:r>
            <a:endParaRPr lang="en-US" sz="120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24</a:t>
            </a:fld>
            <a:endParaRPr lang="en-US" kern="120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2940474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258102"/>
            <a:ext cx="18871659" cy="1015663"/>
          </a:xfrm>
          <a:prstGeom prst="rect">
            <a:avLst/>
          </a:prstGeom>
          <a:noFill/>
        </p:spPr>
        <p:txBody>
          <a:bodyPr wrap="square" rtlCol="0">
            <a:spAutoFit/>
          </a:bodyPr>
          <a:lstStyle/>
          <a:p>
            <a:pPr algn="l" defTabSz="1828800" hangingPunct="1"/>
            <a:r>
              <a:rPr lang="en-ZA" sz="6000" kern="1200" dirty="0">
                <a:solidFill>
                  <a:srgbClr val="D36C2D"/>
                </a:solidFill>
                <a:latin typeface="Arial Black" panose="020B0A04020102020204" pitchFamily="34" charset="0"/>
                <a:ea typeface="+mn-ea"/>
                <a:cs typeface="+mn-cs"/>
              </a:rPr>
              <a:t>2024 APPLICATION STATUS</a:t>
            </a: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25</a:t>
            </a:fld>
            <a:endParaRPr lang="en-US" kern="1200">
              <a:solidFill>
                <a:prstClr val="black">
                  <a:tint val="75000"/>
                </a:prstClr>
              </a:solidFill>
              <a:latin typeface="Calibri" panose="020F0502020204030204"/>
              <a:ea typeface="+mn-ea"/>
              <a:cs typeface="+mn-cs"/>
            </a:endParaRPr>
          </a:p>
        </p:txBody>
      </p:sp>
      <p:pic>
        <p:nvPicPr>
          <p:cNvPr id="3" name="Picture 2">
            <a:extLst>
              <a:ext uri="{FF2B5EF4-FFF2-40B4-BE49-F238E27FC236}">
                <a16:creationId xmlns:a16="http://schemas.microsoft.com/office/drawing/2014/main" id="{9C628B6C-E8B5-C9C9-B122-DAA3CECBB261}"/>
              </a:ext>
            </a:extLst>
          </p:cNvPr>
          <p:cNvPicPr>
            <a:picLocks noChangeAspect="1"/>
          </p:cNvPicPr>
          <p:nvPr/>
        </p:nvPicPr>
        <p:blipFill>
          <a:blip r:embed="rId3"/>
          <a:stretch>
            <a:fillRect/>
          </a:stretch>
        </p:blipFill>
        <p:spPr>
          <a:xfrm>
            <a:off x="1876389" y="3533116"/>
            <a:ext cx="13789181" cy="6922099"/>
          </a:xfrm>
          <a:prstGeom prst="rect">
            <a:avLst/>
          </a:prstGeom>
        </p:spPr>
      </p:pic>
    </p:spTree>
    <p:extLst>
      <p:ext uri="{BB962C8B-B14F-4D97-AF65-F5344CB8AC3E}">
        <p14:creationId xmlns:p14="http://schemas.microsoft.com/office/powerpoint/2010/main" val="2720704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906621" y="2704289"/>
            <a:ext cx="19542351" cy="6740307"/>
          </a:xfrm>
          <a:prstGeom prst="rect">
            <a:avLst/>
          </a:prstGeom>
          <a:noFill/>
        </p:spPr>
        <p:txBody>
          <a:bodyPr wrap="square" rtlCol="0">
            <a:spAutoFit/>
          </a:bodyPr>
          <a:lstStyle/>
          <a:p>
            <a:pPr algn="l" defTabSz="1828800" hangingPunct="1"/>
            <a:endParaRPr lang="en-ZA" sz="14400" kern="1200" dirty="0">
              <a:solidFill>
                <a:srgbClr val="D36C2D"/>
              </a:solidFill>
              <a:latin typeface="Arial Black" panose="020B0A04020102020204" pitchFamily="34" charset="0"/>
              <a:ea typeface="+mn-ea"/>
              <a:cs typeface="+mn-cs"/>
            </a:endParaRPr>
          </a:p>
          <a:p>
            <a:pPr algn="l" defTabSz="1828800" hangingPunct="1"/>
            <a:r>
              <a:rPr lang="en-ZA" sz="14400" kern="1200" dirty="0">
                <a:solidFill>
                  <a:srgbClr val="D36C2D"/>
                </a:solidFill>
                <a:latin typeface="Arial Black" panose="020B0A04020102020204" pitchFamily="34" charset="0"/>
                <a:ea typeface="+mn-ea"/>
                <a:cs typeface="+mn-cs"/>
              </a:rPr>
              <a:t>2024 FUNDING POLICY STATUS</a:t>
            </a:r>
            <a:endParaRPr lang="en-US" sz="144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26</a:t>
            </a:fld>
            <a:endParaRPr lang="en-US" kern="120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3866256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1107996"/>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2024 FUNDING POLICY STATUS</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27</a:t>
            </a:fld>
            <a:endParaRPr lang="en-US" kern="120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244977BF-7F48-878A-E7F8-FD8B255177B4}"/>
              </a:ext>
            </a:extLst>
          </p:cNvPr>
          <p:cNvSpPr txBox="1"/>
          <p:nvPr/>
        </p:nvSpPr>
        <p:spPr>
          <a:xfrm>
            <a:off x="1848255" y="2639682"/>
            <a:ext cx="18573345" cy="5632311"/>
          </a:xfrm>
          <a:prstGeom prst="rect">
            <a:avLst/>
          </a:prstGeom>
          <a:noFill/>
        </p:spPr>
        <p:txBody>
          <a:bodyPr wrap="square">
            <a:spAutoFit/>
          </a:bodyPr>
          <a:lstStyle/>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rPr>
              <a:t>The NSFAS Eligibility Criteria and Conditions for Financial Aid, which is a policy standard for funding of students, is reviewed annually.</a:t>
            </a: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endPar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rPr>
              <a:t>The Key performance indicator as per the strategic objectives requires that this policy is updated prior to the commencement of the new academic year.</a:t>
            </a: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endPar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rPr>
              <a:t>There are already sections that need to be reviewed within the current policy standard based on improvements in our funding processes and our efforts of being student centric.</a:t>
            </a:r>
          </a:p>
        </p:txBody>
      </p:sp>
    </p:spTree>
    <p:extLst>
      <p:ext uri="{BB962C8B-B14F-4D97-AF65-F5344CB8AC3E}">
        <p14:creationId xmlns:p14="http://schemas.microsoft.com/office/powerpoint/2010/main" val="2692906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1107996"/>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2024 FUNDING POLICY STATUS</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28</a:t>
            </a:fld>
            <a:endParaRPr lang="en-US" kern="120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244977BF-7F48-878A-E7F8-FD8B255177B4}"/>
              </a:ext>
            </a:extLst>
          </p:cNvPr>
          <p:cNvSpPr txBox="1"/>
          <p:nvPr/>
        </p:nvSpPr>
        <p:spPr>
          <a:xfrm>
            <a:off x="1848255" y="2639682"/>
            <a:ext cx="18573345" cy="9325630"/>
          </a:xfrm>
          <a:prstGeom prst="rect">
            <a:avLst/>
          </a:prstGeom>
          <a:noFill/>
        </p:spPr>
        <p:txBody>
          <a:bodyPr wrap="square">
            <a:spAutoFit/>
          </a:bodyPr>
          <a:lstStyle/>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lang="en-ZA" sz="4000" dirty="0">
                <a:solidFill>
                  <a:prstClr val="black"/>
                </a:solidFill>
                <a:latin typeface="Arial" panose="020B0604020202020204" pitchFamily="34" charset="0"/>
                <a:cs typeface="Arial" panose="020B0604020202020204" pitchFamily="34" charset="0"/>
                <a:sym typeface="PT Sans"/>
              </a:rPr>
              <a:t>W</a:t>
            </a:r>
            <a:r>
              <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rPr>
              <a:t>e have received written inputs and comments from various stakeholders in the sector.</a:t>
            </a: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endPar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lang="en-ZA" sz="4000" dirty="0">
                <a:solidFill>
                  <a:prstClr val="black"/>
                </a:solidFill>
                <a:latin typeface="Arial" panose="020B0604020202020204" pitchFamily="34" charset="0"/>
                <a:cs typeface="Arial" panose="020B0604020202020204" pitchFamily="34" charset="0"/>
                <a:sym typeface="PT Sans"/>
              </a:rPr>
              <a:t>A</a:t>
            </a:r>
            <a:r>
              <a:rPr kumimoji="0" lang="en-ZA" sz="4000" b="0" i="0" u="none" strike="noStrike" kern="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sym typeface="PT Sans"/>
              </a:rPr>
              <a:t>fter</a:t>
            </a:r>
            <a:r>
              <a:rPr lang="en-ZA" sz="4000" dirty="0">
                <a:solidFill>
                  <a:prstClr val="black"/>
                </a:solidFill>
                <a:latin typeface="Arial" panose="020B0604020202020204" pitchFamily="34" charset="0"/>
                <a:cs typeface="Arial" panose="020B0604020202020204" pitchFamily="34" charset="0"/>
                <a:sym typeface="PT Sans"/>
              </a:rPr>
              <a:t> </a:t>
            </a:r>
            <a:r>
              <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rPr>
              <a:t>the inputs were received, they were incorporated into the policy for further consideration and approval by the NSFAS Board.</a:t>
            </a: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endPar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lang="en-ZA" sz="4000" dirty="0">
                <a:solidFill>
                  <a:prstClr val="black"/>
                </a:solidFill>
                <a:latin typeface="Arial" panose="020B0604020202020204" pitchFamily="34" charset="0"/>
                <a:cs typeface="Arial" panose="020B0604020202020204" pitchFamily="34" charset="0"/>
                <a:sym typeface="PT Sans"/>
              </a:rPr>
              <a:t>T</a:t>
            </a:r>
            <a:r>
              <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rPr>
              <a:t>he Board has made their recommendation and approval.</a:t>
            </a: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endPar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lang="en-ZA" sz="4000" dirty="0">
                <a:solidFill>
                  <a:prstClr val="black"/>
                </a:solidFill>
                <a:latin typeface="Arial" panose="020B0604020202020204" pitchFamily="34" charset="0"/>
                <a:cs typeface="Arial" panose="020B0604020202020204" pitchFamily="34" charset="0"/>
                <a:sym typeface="PT Sans"/>
              </a:rPr>
              <a:t>A</a:t>
            </a:r>
            <a:r>
              <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rPr>
              <a:t>s part of the Board recommendations, the policy has been sent to the legal unit for the final review.</a:t>
            </a: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endPar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lang="en-ZA" sz="4000" dirty="0">
                <a:solidFill>
                  <a:prstClr val="black"/>
                </a:solidFill>
                <a:latin typeface="Arial" panose="020B0604020202020204" pitchFamily="34" charset="0"/>
                <a:cs typeface="Arial" panose="020B0604020202020204" pitchFamily="34" charset="0"/>
                <a:sym typeface="PT Sans"/>
              </a:rPr>
              <a:t>O</a:t>
            </a:r>
            <a:r>
              <a:rPr kumimoji="0" lang="en-ZA" sz="4000" b="0" i="0" u="none" strike="noStrike" kern="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sym typeface="PT Sans"/>
              </a:rPr>
              <a:t>nce</a:t>
            </a:r>
            <a:r>
              <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rPr>
              <a:t> this is finalized, the policy will then be sent to NSFAS copyright/typesetting unit for branding.</a:t>
            </a: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endPar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rPr>
              <a:t> </a:t>
            </a:r>
            <a:r>
              <a:rPr lang="en-ZA" sz="4000" dirty="0">
                <a:solidFill>
                  <a:prstClr val="black"/>
                </a:solidFill>
                <a:latin typeface="Arial" panose="020B0604020202020204" pitchFamily="34" charset="0"/>
                <a:cs typeface="Arial" panose="020B0604020202020204" pitchFamily="34" charset="0"/>
                <a:sym typeface="PT Sans"/>
              </a:rPr>
              <a:t>T</a:t>
            </a:r>
            <a:r>
              <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rPr>
              <a:t>he policy will  then be ready to be sent to the Minister for concurrence.</a:t>
            </a:r>
          </a:p>
        </p:txBody>
      </p:sp>
    </p:spTree>
    <p:extLst>
      <p:ext uri="{BB962C8B-B14F-4D97-AF65-F5344CB8AC3E}">
        <p14:creationId xmlns:p14="http://schemas.microsoft.com/office/powerpoint/2010/main" val="33787562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1107996"/>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2024 FUNDING POLICY STATUS</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29</a:t>
            </a:fld>
            <a:endParaRPr lang="en-US" kern="1200">
              <a:solidFill>
                <a:prstClr val="black">
                  <a:tint val="75000"/>
                </a:prstClr>
              </a:solidFill>
              <a:latin typeface="Calibri" panose="020F0502020204030204"/>
              <a:ea typeface="+mn-ea"/>
              <a:cs typeface="+mn-cs"/>
            </a:endParaRPr>
          </a:p>
        </p:txBody>
      </p:sp>
      <p:sp>
        <p:nvSpPr>
          <p:cNvPr id="3" name="Title 1">
            <a:extLst>
              <a:ext uri="{FF2B5EF4-FFF2-40B4-BE49-F238E27FC236}">
                <a16:creationId xmlns:a16="http://schemas.microsoft.com/office/drawing/2014/main" id="{634DAAA1-964D-CCF4-E916-23F1F3516BA3}"/>
              </a:ext>
            </a:extLst>
          </p:cNvPr>
          <p:cNvSpPr txBox="1">
            <a:spLocks/>
          </p:cNvSpPr>
          <p:nvPr/>
        </p:nvSpPr>
        <p:spPr>
          <a:xfrm>
            <a:off x="947738" y="549117"/>
            <a:ext cx="9151938" cy="1250950"/>
          </a:xfrm>
          <a:prstGeom prst="rect">
            <a:avLst/>
          </a:prstGeom>
        </p:spPr>
        <p:txBody>
          <a:bodyPr/>
          <a:lstStyle>
            <a:lvl1pPr algn="l" defTabSz="1825626" rtl="0" eaLnBrk="0" fontAlgn="base" hangingPunct="0">
              <a:lnSpc>
                <a:spcPct val="80000"/>
              </a:lnSpc>
              <a:spcBef>
                <a:spcPct val="0"/>
              </a:spcBef>
              <a:spcAft>
                <a:spcPct val="0"/>
              </a:spcAft>
              <a:defRPr sz="7200" b="1" kern="1200" spc="-200">
                <a:solidFill>
                  <a:schemeClr val="tx1"/>
                </a:solidFill>
                <a:latin typeface="Arial" panose="020B0604020202020204" pitchFamily="34" charset="0"/>
                <a:ea typeface="Arial" panose="020B0604020202020204" pitchFamily="34" charset="0"/>
                <a:cs typeface="Arial" panose="020B0604020202020204" pitchFamily="34" charset="0"/>
              </a:defRPr>
            </a:lvl1pPr>
            <a:lvl2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2pPr>
            <a:lvl3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3pPr>
            <a:lvl4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4pPr>
            <a:lvl5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5pPr>
            <a:lvl6pPr marL="9144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6pPr>
            <a:lvl7pPr marL="18288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7pPr>
            <a:lvl8pPr marL="27432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8pPr>
            <a:lvl9pPr marL="36576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9pPr>
          </a:lstStyle>
          <a:p>
            <a:pPr marL="0" marR="0" lvl="0" indent="0" algn="l" defTabSz="1825626" rtl="0" eaLnBrk="0" fontAlgn="base" latinLnBrk="0" hangingPunct="0">
              <a:lnSpc>
                <a:spcPct val="80000"/>
              </a:lnSpc>
              <a:spcBef>
                <a:spcPct val="0"/>
              </a:spcBef>
              <a:spcAft>
                <a:spcPct val="0"/>
              </a:spcAft>
              <a:buClrTx/>
              <a:buSzTx/>
              <a:buFontTx/>
              <a:buNone/>
              <a:tabLst/>
              <a:defRPr/>
            </a:pPr>
            <a:endParaRPr kumimoji="0" lang="en-US" sz="3600" b="1" i="0" u="none" strike="noStrike" kern="1200" cap="none" spc="-20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1" name="Title 1">
            <a:extLst>
              <a:ext uri="{FF2B5EF4-FFF2-40B4-BE49-F238E27FC236}">
                <a16:creationId xmlns:a16="http://schemas.microsoft.com/office/drawing/2014/main" id="{4B890E70-A145-A4AF-8D06-DA3C32167779}"/>
              </a:ext>
            </a:extLst>
          </p:cNvPr>
          <p:cNvSpPr txBox="1">
            <a:spLocks/>
          </p:cNvSpPr>
          <p:nvPr/>
        </p:nvSpPr>
        <p:spPr>
          <a:xfrm>
            <a:off x="947738" y="549117"/>
            <a:ext cx="9151938" cy="1250950"/>
          </a:xfrm>
          <a:prstGeom prst="rect">
            <a:avLst/>
          </a:prstGeom>
        </p:spPr>
        <p:txBody>
          <a:bodyPr/>
          <a:lstStyle>
            <a:lvl1pPr algn="l" defTabSz="1825626" rtl="0" eaLnBrk="0" fontAlgn="base" hangingPunct="0">
              <a:lnSpc>
                <a:spcPct val="80000"/>
              </a:lnSpc>
              <a:spcBef>
                <a:spcPct val="0"/>
              </a:spcBef>
              <a:spcAft>
                <a:spcPct val="0"/>
              </a:spcAft>
              <a:defRPr sz="7200" b="1" kern="1200" spc="-200">
                <a:solidFill>
                  <a:schemeClr val="tx1"/>
                </a:solidFill>
                <a:latin typeface="Arial" panose="020B0604020202020204" pitchFamily="34" charset="0"/>
                <a:ea typeface="Arial" panose="020B0604020202020204" pitchFamily="34" charset="0"/>
                <a:cs typeface="Arial" panose="020B0604020202020204" pitchFamily="34" charset="0"/>
              </a:defRPr>
            </a:lvl1pPr>
            <a:lvl2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2pPr>
            <a:lvl3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3pPr>
            <a:lvl4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4pPr>
            <a:lvl5pPr algn="l" defTabSz="1825626" rtl="0" eaLnBrk="0" fontAlgn="base" hangingPunct="0">
              <a:lnSpc>
                <a:spcPct val="80000"/>
              </a:lnSpc>
              <a:spcBef>
                <a:spcPct val="0"/>
              </a:spcBef>
              <a:spcAft>
                <a:spcPct val="0"/>
              </a:spcAft>
              <a:defRPr sz="7200" b="1">
                <a:solidFill>
                  <a:schemeClr val="tx1"/>
                </a:solidFill>
                <a:latin typeface="Arial" panose="020B0604020202020204" pitchFamily="34" charset="0"/>
                <a:ea typeface="Montserrat" panose="00000500000000000000" pitchFamily="50" charset="0"/>
                <a:cs typeface="Arial" panose="020B0604020202020204" pitchFamily="34" charset="0"/>
              </a:defRPr>
            </a:lvl5pPr>
            <a:lvl6pPr marL="9144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6pPr>
            <a:lvl7pPr marL="18288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7pPr>
            <a:lvl8pPr marL="27432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8pPr>
            <a:lvl9pPr marL="3657600" algn="l" defTabSz="1825626" rtl="0" fontAlgn="base">
              <a:lnSpc>
                <a:spcPct val="80000"/>
              </a:lnSpc>
              <a:spcBef>
                <a:spcPct val="0"/>
              </a:spcBef>
              <a:spcAft>
                <a:spcPct val="0"/>
              </a:spcAft>
              <a:defRPr sz="72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9pPr>
          </a:lstStyle>
          <a:p>
            <a:pPr marL="0" marR="0" lvl="0" indent="0" algn="l" defTabSz="1825626" rtl="0" eaLnBrk="0" fontAlgn="base" latinLnBrk="0" hangingPunct="0">
              <a:lnSpc>
                <a:spcPct val="80000"/>
              </a:lnSpc>
              <a:spcBef>
                <a:spcPct val="0"/>
              </a:spcBef>
              <a:spcAft>
                <a:spcPct val="0"/>
              </a:spcAft>
              <a:buClrTx/>
              <a:buSzTx/>
              <a:buFontTx/>
              <a:buNone/>
              <a:tabLst/>
              <a:defRPr/>
            </a:pPr>
            <a:endParaRPr kumimoji="0" lang="en-US" sz="3600" b="1" i="0" u="none" strike="noStrike" kern="1200" cap="none" spc="-20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aphicFrame>
        <p:nvGraphicFramePr>
          <p:cNvPr id="12" name="Table 11">
            <a:extLst>
              <a:ext uri="{FF2B5EF4-FFF2-40B4-BE49-F238E27FC236}">
                <a16:creationId xmlns:a16="http://schemas.microsoft.com/office/drawing/2014/main" id="{4AA0BA8A-D141-091E-25E3-398196D89193}"/>
              </a:ext>
            </a:extLst>
          </p:cNvPr>
          <p:cNvGraphicFramePr>
            <a:graphicFrameLocks noGrp="1"/>
          </p:cNvGraphicFramePr>
          <p:nvPr>
            <p:extLst>
              <p:ext uri="{D42A27DB-BD31-4B8C-83A1-F6EECF244321}">
                <p14:modId xmlns:p14="http://schemas.microsoft.com/office/powerpoint/2010/main" val="973776555"/>
              </p:ext>
            </p:extLst>
          </p:nvPr>
        </p:nvGraphicFramePr>
        <p:xfrm>
          <a:off x="2855493" y="2349184"/>
          <a:ext cx="13170570" cy="8516574"/>
        </p:xfrm>
        <a:graphic>
          <a:graphicData uri="http://schemas.openxmlformats.org/drawingml/2006/table">
            <a:tbl>
              <a:tblPr firstRow="1" bandRow="1"/>
              <a:tblGrid>
                <a:gridCol w="10050741">
                  <a:extLst>
                    <a:ext uri="{9D8B030D-6E8A-4147-A177-3AD203B41FA5}">
                      <a16:colId xmlns:a16="http://schemas.microsoft.com/office/drawing/2014/main" val="4101174774"/>
                    </a:ext>
                  </a:extLst>
                </a:gridCol>
                <a:gridCol w="3119829">
                  <a:extLst>
                    <a:ext uri="{9D8B030D-6E8A-4147-A177-3AD203B41FA5}">
                      <a16:colId xmlns:a16="http://schemas.microsoft.com/office/drawing/2014/main" val="2912514694"/>
                    </a:ext>
                  </a:extLst>
                </a:gridCol>
              </a:tblGrid>
              <a:tr h="482326">
                <a:tc>
                  <a:txBody>
                    <a:bodyPr/>
                    <a:lstStyle>
                      <a:lvl1pPr marL="0" algn="l" defTabSz="1828800" rtl="0" eaLnBrk="1" latinLnBrk="0" hangingPunct="1">
                        <a:defRPr sz="3600" b="1" kern="1200">
                          <a:solidFill>
                            <a:schemeClr val="bg1"/>
                          </a:solidFill>
                          <a:latin typeface="Calibri" panose="020F0502020204030204"/>
                        </a:defRPr>
                      </a:lvl1pPr>
                      <a:lvl2pPr marL="914400" algn="l" defTabSz="1828800" rtl="0" eaLnBrk="1" latinLnBrk="0" hangingPunct="1">
                        <a:defRPr sz="3600" b="1" kern="1200">
                          <a:solidFill>
                            <a:schemeClr val="bg1"/>
                          </a:solidFill>
                          <a:latin typeface="Calibri" panose="020F0502020204030204"/>
                        </a:defRPr>
                      </a:lvl2pPr>
                      <a:lvl3pPr marL="1828800" algn="l" defTabSz="1828800" rtl="0" eaLnBrk="1" latinLnBrk="0" hangingPunct="1">
                        <a:defRPr sz="3600" b="1" kern="1200">
                          <a:solidFill>
                            <a:schemeClr val="bg1"/>
                          </a:solidFill>
                          <a:latin typeface="Calibri" panose="020F0502020204030204"/>
                        </a:defRPr>
                      </a:lvl3pPr>
                      <a:lvl4pPr marL="2743200" algn="l" defTabSz="1828800" rtl="0" eaLnBrk="1" latinLnBrk="0" hangingPunct="1">
                        <a:defRPr sz="3600" b="1" kern="1200">
                          <a:solidFill>
                            <a:schemeClr val="bg1"/>
                          </a:solidFill>
                          <a:latin typeface="Calibri" panose="020F0502020204030204"/>
                        </a:defRPr>
                      </a:lvl4pPr>
                      <a:lvl5pPr marL="3657600" algn="l" defTabSz="1828800" rtl="0" eaLnBrk="1" latinLnBrk="0" hangingPunct="1">
                        <a:defRPr sz="3600" b="1" kern="1200">
                          <a:solidFill>
                            <a:schemeClr val="bg1"/>
                          </a:solidFill>
                          <a:latin typeface="Calibri" panose="020F0502020204030204"/>
                        </a:defRPr>
                      </a:lvl5pPr>
                      <a:lvl6pPr marL="4572000" algn="l" defTabSz="1828800" rtl="0" eaLnBrk="1" latinLnBrk="0" hangingPunct="1">
                        <a:defRPr sz="3600" b="1" kern="1200">
                          <a:solidFill>
                            <a:schemeClr val="bg1"/>
                          </a:solidFill>
                          <a:latin typeface="Calibri" panose="020F0502020204030204"/>
                        </a:defRPr>
                      </a:lvl6pPr>
                      <a:lvl7pPr marL="5486400" algn="l" defTabSz="1828800" rtl="0" eaLnBrk="1" latinLnBrk="0" hangingPunct="1">
                        <a:defRPr sz="3600" b="1" kern="1200">
                          <a:solidFill>
                            <a:schemeClr val="bg1"/>
                          </a:solidFill>
                          <a:latin typeface="Calibri" panose="020F0502020204030204"/>
                        </a:defRPr>
                      </a:lvl7pPr>
                      <a:lvl8pPr marL="6400800" algn="l" defTabSz="1828800" rtl="0" eaLnBrk="1" latinLnBrk="0" hangingPunct="1">
                        <a:defRPr sz="3600" b="1" kern="1200">
                          <a:solidFill>
                            <a:schemeClr val="bg1"/>
                          </a:solidFill>
                          <a:latin typeface="Calibri" panose="020F0502020204030204"/>
                        </a:defRPr>
                      </a:lvl8pPr>
                      <a:lvl9pPr marL="7315200" algn="l" defTabSz="1828800" rtl="0" eaLnBrk="1" latinLnBrk="0" hangingPunct="1">
                        <a:defRPr sz="3600" b="1" kern="1200">
                          <a:solidFill>
                            <a:schemeClr val="bg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a:effectLst/>
                          <a:latin typeface="Arial" panose="020B0604020202020204" pitchFamily="34" charset="0"/>
                          <a:cs typeface="Arial" panose="020B0604020202020204" pitchFamily="34" charset="0"/>
                        </a:rPr>
                        <a:t>Stakeholder </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solidFill>
                      <a:srgbClr val="E48312"/>
                    </a:solidFill>
                  </a:tcPr>
                </a:tc>
                <a:tc>
                  <a:txBody>
                    <a:bodyPr/>
                    <a:lstStyle>
                      <a:lvl1pPr marL="0" algn="l" defTabSz="1828800" rtl="0" eaLnBrk="1" latinLnBrk="0" hangingPunct="1">
                        <a:defRPr sz="3600" b="1" kern="1200">
                          <a:solidFill>
                            <a:schemeClr val="bg1"/>
                          </a:solidFill>
                          <a:latin typeface="Calibri" panose="020F0502020204030204"/>
                        </a:defRPr>
                      </a:lvl1pPr>
                      <a:lvl2pPr marL="914400" algn="l" defTabSz="1828800" rtl="0" eaLnBrk="1" latinLnBrk="0" hangingPunct="1">
                        <a:defRPr sz="3600" b="1" kern="1200">
                          <a:solidFill>
                            <a:schemeClr val="bg1"/>
                          </a:solidFill>
                          <a:latin typeface="Calibri" panose="020F0502020204030204"/>
                        </a:defRPr>
                      </a:lvl2pPr>
                      <a:lvl3pPr marL="1828800" algn="l" defTabSz="1828800" rtl="0" eaLnBrk="1" latinLnBrk="0" hangingPunct="1">
                        <a:defRPr sz="3600" b="1" kern="1200">
                          <a:solidFill>
                            <a:schemeClr val="bg1"/>
                          </a:solidFill>
                          <a:latin typeface="Calibri" panose="020F0502020204030204"/>
                        </a:defRPr>
                      </a:lvl3pPr>
                      <a:lvl4pPr marL="2743200" algn="l" defTabSz="1828800" rtl="0" eaLnBrk="1" latinLnBrk="0" hangingPunct="1">
                        <a:defRPr sz="3600" b="1" kern="1200">
                          <a:solidFill>
                            <a:schemeClr val="bg1"/>
                          </a:solidFill>
                          <a:latin typeface="Calibri" panose="020F0502020204030204"/>
                        </a:defRPr>
                      </a:lvl4pPr>
                      <a:lvl5pPr marL="3657600" algn="l" defTabSz="1828800" rtl="0" eaLnBrk="1" latinLnBrk="0" hangingPunct="1">
                        <a:defRPr sz="3600" b="1" kern="1200">
                          <a:solidFill>
                            <a:schemeClr val="bg1"/>
                          </a:solidFill>
                          <a:latin typeface="Calibri" panose="020F0502020204030204"/>
                        </a:defRPr>
                      </a:lvl5pPr>
                      <a:lvl6pPr marL="4572000" algn="l" defTabSz="1828800" rtl="0" eaLnBrk="1" latinLnBrk="0" hangingPunct="1">
                        <a:defRPr sz="3600" b="1" kern="1200">
                          <a:solidFill>
                            <a:schemeClr val="bg1"/>
                          </a:solidFill>
                          <a:latin typeface="Calibri" panose="020F0502020204030204"/>
                        </a:defRPr>
                      </a:lvl6pPr>
                      <a:lvl7pPr marL="5486400" algn="l" defTabSz="1828800" rtl="0" eaLnBrk="1" latinLnBrk="0" hangingPunct="1">
                        <a:defRPr sz="3600" b="1" kern="1200">
                          <a:solidFill>
                            <a:schemeClr val="bg1"/>
                          </a:solidFill>
                          <a:latin typeface="Calibri" panose="020F0502020204030204"/>
                        </a:defRPr>
                      </a:lvl7pPr>
                      <a:lvl8pPr marL="6400800" algn="l" defTabSz="1828800" rtl="0" eaLnBrk="1" latinLnBrk="0" hangingPunct="1">
                        <a:defRPr sz="3600" b="1" kern="1200">
                          <a:solidFill>
                            <a:schemeClr val="bg1"/>
                          </a:solidFill>
                          <a:latin typeface="Calibri" panose="020F0502020204030204"/>
                        </a:defRPr>
                      </a:lvl8pPr>
                      <a:lvl9pPr marL="7315200" algn="l" defTabSz="1828800" rtl="0" eaLnBrk="1" latinLnBrk="0" hangingPunct="1">
                        <a:defRPr sz="3600" b="1" kern="1200">
                          <a:solidFill>
                            <a:schemeClr val="bg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Date</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solidFill>
                      <a:srgbClr val="E48312"/>
                    </a:solidFill>
                  </a:tcPr>
                </a:tc>
                <a:extLst>
                  <a:ext uri="{0D108BD9-81ED-4DB2-BD59-A6C34878D82A}">
                    <a16:rowId xmlns:a16="http://schemas.microsoft.com/office/drawing/2014/main" val="1342200453"/>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Request for written inputs sent out to all stakeholders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June 2023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365097675"/>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DHET TVET Branch</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2 September 2023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804351165"/>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TVET stakeholders sent written inputs as requested- SATVETSA</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28 July 2023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993771515"/>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Written feedback received from some TVET Colleges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01 September 2023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460759789"/>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DHET University Branch</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27 September 2023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238155110"/>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US" sz="2400" dirty="0">
                          <a:effectLst/>
                          <a:latin typeface="Arial" panose="020B0604020202020204" pitchFamily="34" charset="0"/>
                          <a:cs typeface="Arial" panose="020B0604020202020204" pitchFamily="34" charset="0"/>
                        </a:rPr>
                        <a:t>Higher Education &amp; Training: Health, Wellness and Development Centre provided </a:t>
                      </a:r>
                      <a:r>
                        <a:rPr lang="en-ZA" sz="2400" dirty="0">
                          <a:effectLst/>
                          <a:latin typeface="Arial" panose="020B0604020202020204" pitchFamily="34" charset="0"/>
                          <a:cs typeface="Arial" panose="020B0604020202020204" pitchFamily="34" charset="0"/>
                        </a:rPr>
                        <a:t>written feedback</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ZA" sz="2400" dirty="0">
                          <a:effectLst/>
                          <a:latin typeface="Arial" panose="020B0604020202020204" pitchFamily="34" charset="0"/>
                          <a:cs typeface="Arial" panose="020B0604020202020204" pitchFamily="34" charset="0"/>
                        </a:rPr>
                        <a:t>08 September 2021</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696479684"/>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SAPCO consultation session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13 October 2023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999579093"/>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USAF consultation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04 October 2023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246077235"/>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College Principals consultation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28 July 2023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42330473"/>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SATVETSA &amp; SRC consultation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effectLst/>
                          <a:latin typeface="Arial" panose="020B0604020202020204" pitchFamily="34" charset="0"/>
                          <a:cs typeface="Arial" panose="020B0604020202020204" pitchFamily="34" charset="0"/>
                        </a:rPr>
                        <a:t>09 October 2023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79829696"/>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SAUS consultation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October 2023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97636552"/>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Written feedback received from USAF</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 June 2023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935097034"/>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ZA"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FAPSA consultation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02 November 2023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566280184"/>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ZA" sz="2400" dirty="0">
                          <a:effectLst/>
                          <a:latin typeface="Arial" panose="020B0604020202020204" pitchFamily="34" charset="0"/>
                          <a:ea typeface="Times New Roman" panose="02020603050405020304" pitchFamily="18" charset="0"/>
                          <a:cs typeface="Arial" panose="020B0604020202020204" pitchFamily="34" charset="0"/>
                        </a:rPr>
                        <a:t>FEF Task Team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ZA" sz="2400" dirty="0">
                          <a:effectLst/>
                          <a:latin typeface="Arial" panose="020B0604020202020204" pitchFamily="34" charset="0"/>
                          <a:ea typeface="Times New Roman" panose="02020603050405020304" pitchFamily="18" charset="0"/>
                          <a:cs typeface="Arial" panose="020B0604020202020204" pitchFamily="34" charset="0"/>
                        </a:rPr>
                        <a:t>20 November 2023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289793030"/>
                  </a:ext>
                </a:extLst>
              </a:tr>
              <a:tr h="0">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ZA" sz="2400" dirty="0">
                          <a:effectLst/>
                          <a:latin typeface="Arial" panose="020B0604020202020204" pitchFamily="34" charset="0"/>
                          <a:ea typeface="Times New Roman" panose="02020603050405020304" pitchFamily="18" charset="0"/>
                          <a:cs typeface="Arial" panose="020B0604020202020204" pitchFamily="34" charset="0"/>
                        </a:rPr>
                        <a:t>DHET Meeting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ZA" sz="2400" dirty="0">
                          <a:effectLst/>
                          <a:latin typeface="Arial" panose="020B0604020202020204" pitchFamily="34" charset="0"/>
                          <a:ea typeface="Times New Roman" panose="02020603050405020304" pitchFamily="18" charset="0"/>
                          <a:cs typeface="Arial" panose="020B0604020202020204" pitchFamily="34" charset="0"/>
                        </a:rPr>
                        <a:t>02 November 2023</a:t>
                      </a: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13048946"/>
                  </a:ext>
                </a:extLst>
              </a:tr>
              <a:tr h="482326">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ZA" sz="2400" dirty="0">
                          <a:effectLst/>
                          <a:latin typeface="Arial" panose="020B0604020202020204" pitchFamily="34" charset="0"/>
                          <a:ea typeface="Times New Roman" panose="02020603050405020304" pitchFamily="18" charset="0"/>
                          <a:cs typeface="Arial" panose="020B0604020202020204" pitchFamily="34" charset="0"/>
                        </a:rPr>
                        <a:t>University  SRC’s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w="12700" cap="flat" cmpd="sng" algn="ctr">
                      <a:solidFill>
                        <a:srgbClr val="E48312"/>
                      </a:solidFill>
                      <a:prstDash val="solid"/>
                    </a:lnL>
                    <a:lnR>
                      <a:noFill/>
                    </a:lnR>
                    <a:lnT w="12700" cap="flat" cmpd="sng" algn="ctr">
                      <a:solidFill>
                        <a:srgbClr val="E48312"/>
                      </a:solidFill>
                      <a:prstDash val="solid"/>
                    </a:lnT>
                    <a:lnB w="12700" cap="flat" cmpd="sng" algn="ctr">
                      <a:solidFill>
                        <a:srgbClr val="E4831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panose="020F0502020204030204"/>
                        </a:defRPr>
                      </a:lvl1pPr>
                      <a:lvl2pPr marL="914400" algn="l" defTabSz="1828800" rtl="0" eaLnBrk="1" latinLnBrk="0" hangingPunct="1">
                        <a:defRPr sz="3600" kern="1200">
                          <a:solidFill>
                            <a:schemeClr val="tx1"/>
                          </a:solidFill>
                          <a:latin typeface="Calibri" panose="020F0502020204030204"/>
                        </a:defRPr>
                      </a:lvl2pPr>
                      <a:lvl3pPr marL="1828800" algn="l" defTabSz="1828800" rtl="0" eaLnBrk="1" latinLnBrk="0" hangingPunct="1">
                        <a:defRPr sz="3600" kern="1200">
                          <a:solidFill>
                            <a:schemeClr val="tx1"/>
                          </a:solidFill>
                          <a:latin typeface="Calibri" panose="020F0502020204030204"/>
                        </a:defRPr>
                      </a:lvl3pPr>
                      <a:lvl4pPr marL="2743200" algn="l" defTabSz="1828800" rtl="0" eaLnBrk="1" latinLnBrk="0" hangingPunct="1">
                        <a:defRPr sz="3600" kern="1200">
                          <a:solidFill>
                            <a:schemeClr val="tx1"/>
                          </a:solidFill>
                          <a:latin typeface="Calibri" panose="020F0502020204030204"/>
                        </a:defRPr>
                      </a:lvl4pPr>
                      <a:lvl5pPr marL="3657600" algn="l" defTabSz="1828800" rtl="0" eaLnBrk="1" latinLnBrk="0" hangingPunct="1">
                        <a:defRPr sz="3600" kern="1200">
                          <a:solidFill>
                            <a:schemeClr val="tx1"/>
                          </a:solidFill>
                          <a:latin typeface="Calibri" panose="020F0502020204030204"/>
                        </a:defRPr>
                      </a:lvl5pPr>
                      <a:lvl6pPr marL="4572000" algn="l" defTabSz="1828800" rtl="0" eaLnBrk="1" latinLnBrk="0" hangingPunct="1">
                        <a:defRPr sz="3600" kern="1200">
                          <a:solidFill>
                            <a:schemeClr val="tx1"/>
                          </a:solidFill>
                          <a:latin typeface="Calibri" panose="020F0502020204030204"/>
                        </a:defRPr>
                      </a:lvl6pPr>
                      <a:lvl7pPr marL="5486400" algn="l" defTabSz="1828800" rtl="0" eaLnBrk="1" latinLnBrk="0" hangingPunct="1">
                        <a:defRPr sz="3600" kern="1200">
                          <a:solidFill>
                            <a:schemeClr val="tx1"/>
                          </a:solidFill>
                          <a:latin typeface="Calibri" panose="020F0502020204030204"/>
                        </a:defRPr>
                      </a:lvl7pPr>
                      <a:lvl8pPr marL="6400800" algn="l" defTabSz="1828800" rtl="0" eaLnBrk="1" latinLnBrk="0" hangingPunct="1">
                        <a:defRPr sz="3600" kern="1200">
                          <a:solidFill>
                            <a:schemeClr val="tx1"/>
                          </a:solidFill>
                          <a:latin typeface="Calibri" panose="020F0502020204030204"/>
                        </a:defRPr>
                      </a:lvl8pPr>
                      <a:lvl9pPr marL="7315200" algn="l" defTabSz="1828800" rtl="0" eaLnBrk="1" latinLnBrk="0" hangingPunct="1">
                        <a:defRPr sz="3600" kern="1200">
                          <a:solidFill>
                            <a:schemeClr val="tx1"/>
                          </a:solidFill>
                          <a:latin typeface="Calibri" panose="020F0502020204030204"/>
                        </a:defRPr>
                      </a:lvl9pPr>
                    </a:lstStyle>
                    <a:p>
                      <a:pPr marL="0" marR="0" algn="just">
                        <a:lnSpc>
                          <a:spcPct val="115000"/>
                        </a:lnSpc>
                        <a:spcBef>
                          <a:spcPts val="300"/>
                        </a:spcBef>
                        <a:spcAft>
                          <a:spcPts val="300"/>
                        </a:spcAft>
                        <a:tabLst>
                          <a:tab pos="457200" algn="l"/>
                          <a:tab pos="2457450" algn="l"/>
                        </a:tabLst>
                      </a:pPr>
                      <a:r>
                        <a:rPr lang="en-ZA" sz="2400" dirty="0">
                          <a:effectLst/>
                          <a:latin typeface="Arial" panose="020B0604020202020204" pitchFamily="34" charset="0"/>
                          <a:ea typeface="Times New Roman" panose="02020603050405020304" pitchFamily="18" charset="0"/>
                          <a:cs typeface="Arial" panose="020B0604020202020204" pitchFamily="34" charset="0"/>
                        </a:rPr>
                        <a:t>20-22November 2023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22860" marB="22860">
                    <a:lnL>
                      <a:noFill/>
                    </a:lnL>
                    <a:lnR w="12700" cap="flat" cmpd="sng" algn="ctr">
                      <a:solidFill>
                        <a:srgbClr val="E48312"/>
                      </a:solidFill>
                      <a:prstDash val="solid"/>
                    </a:lnR>
                    <a:lnT w="12700" cap="flat" cmpd="sng" algn="ctr">
                      <a:solidFill>
                        <a:srgbClr val="E48312"/>
                      </a:solidFill>
                      <a:prstDash val="solid"/>
                    </a:lnT>
                    <a:lnB w="12700" cap="flat" cmpd="sng" algn="ctr">
                      <a:solidFill>
                        <a:srgbClr val="E4831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18211895"/>
                  </a:ext>
                </a:extLst>
              </a:tr>
            </a:tbl>
          </a:graphicData>
        </a:graphic>
      </p:graphicFrame>
    </p:spTree>
    <p:extLst>
      <p:ext uri="{BB962C8B-B14F-4D97-AF65-F5344CB8AC3E}">
        <p14:creationId xmlns:p14="http://schemas.microsoft.com/office/powerpoint/2010/main" val="4242083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258102"/>
            <a:ext cx="18871659" cy="1107996"/>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2024 FUNDING APPLICATION JOURNEY</a:t>
            </a: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3</a:t>
            </a:fld>
            <a:endParaRPr lang="en-US" kern="1200">
              <a:solidFill>
                <a:prstClr val="black">
                  <a:tint val="75000"/>
                </a:prstClr>
              </a:solidFill>
              <a:latin typeface="Calibri" panose="020F0502020204030204"/>
              <a:ea typeface="+mn-ea"/>
              <a:cs typeface="+mn-cs"/>
            </a:endParaRPr>
          </a:p>
        </p:txBody>
      </p:sp>
      <p:sp>
        <p:nvSpPr>
          <p:cNvPr id="4" name="TextBox 3">
            <a:extLst>
              <a:ext uri="{FF2B5EF4-FFF2-40B4-BE49-F238E27FC236}">
                <a16:creationId xmlns:a16="http://schemas.microsoft.com/office/drawing/2014/main" id="{ADC6FD2C-003E-8A9E-E982-25C92DC9B6BE}"/>
              </a:ext>
            </a:extLst>
          </p:cNvPr>
          <p:cNvSpPr txBox="1"/>
          <p:nvPr/>
        </p:nvSpPr>
        <p:spPr>
          <a:xfrm>
            <a:off x="6134910" y="8636329"/>
            <a:ext cx="18249090" cy="1779911"/>
          </a:xfrm>
          <a:prstGeom prst="rect">
            <a:avLst/>
          </a:prstGeom>
          <a:noFill/>
        </p:spPr>
        <p:txBody>
          <a:bodyPr wrap="square">
            <a:spAutoFit/>
          </a:bodyPr>
          <a:lstStyle/>
          <a:p>
            <a:pPr marR="0" algn="just">
              <a:lnSpc>
                <a:spcPct val="150000"/>
              </a:lnSpc>
              <a:spcBef>
                <a:spcPts val="0"/>
              </a:spcBef>
              <a:spcAft>
                <a:spcPts val="1000"/>
              </a:spcAft>
            </a:pPr>
            <a:endParaRPr lang="en-ZA" sz="3600" dirty="0">
              <a:solidFill>
                <a:schemeClr val="tx1"/>
              </a:solidFill>
              <a:latin typeface="Arial" panose="020B0604020202020204" pitchFamily="34" charset="0"/>
              <a:ea typeface="Calibri" panose="020F0502020204030204" pitchFamily="34" charset="0"/>
            </a:endParaRPr>
          </a:p>
          <a:p>
            <a:pPr marL="571500" marR="0" indent="-571500" algn="just">
              <a:lnSpc>
                <a:spcPct val="150000"/>
              </a:lnSpc>
              <a:spcBef>
                <a:spcPts val="0"/>
              </a:spcBef>
              <a:spcAft>
                <a:spcPts val="1000"/>
              </a:spcAft>
              <a:buFont typeface="Wingdings" panose="05000000000000000000" pitchFamily="2" charset="2"/>
              <a:buChar char="q"/>
            </a:pPr>
            <a:endParaRPr lang="en-ZA" sz="3600" dirty="0">
              <a:solidFill>
                <a:schemeClr val="tx1"/>
              </a:solidFill>
              <a:effectLst/>
              <a:latin typeface="Arial" panose="020B0604020202020204" pitchFamily="34" charset="0"/>
              <a:ea typeface="Calibri" panose="020F0502020204030204" pitchFamily="34" charset="0"/>
            </a:endParaRPr>
          </a:p>
        </p:txBody>
      </p:sp>
      <p:sp>
        <p:nvSpPr>
          <p:cNvPr id="21" name="AutoShape 2">
            <a:extLst>
              <a:ext uri="{FF2B5EF4-FFF2-40B4-BE49-F238E27FC236}">
                <a16:creationId xmlns:a16="http://schemas.microsoft.com/office/drawing/2014/main" id="{89C46E5C-E43D-A1D1-E0B0-23F711BFEE1A}"/>
              </a:ext>
            </a:extLst>
          </p:cNvPr>
          <p:cNvSpPr/>
          <p:nvPr/>
        </p:nvSpPr>
        <p:spPr>
          <a:xfrm>
            <a:off x="8892591" y="5948091"/>
            <a:ext cx="17860" cy="4942703"/>
          </a:xfrm>
          <a:prstGeom prst="line">
            <a:avLst/>
          </a:prstGeom>
          <a:ln w="19050" cap="flat">
            <a:solidFill>
              <a:srgbClr val="F55202"/>
            </a:solidFill>
            <a:prstDash val="solid"/>
            <a:headEnd type="oval" w="lg" len="lg"/>
            <a:tailEnd type="oval" w="lg" len="lg"/>
          </a:ln>
        </p:spPr>
        <p:txBody>
          <a:bodyPr/>
          <a:lstStyle/>
          <a:p>
            <a:pPr defTabSz="1714457"/>
            <a:endParaRPr lang="en-US" sz="3376">
              <a:solidFill>
                <a:prstClr val="black"/>
              </a:solidFill>
              <a:latin typeface="Calibri"/>
            </a:endParaRPr>
          </a:p>
        </p:txBody>
      </p:sp>
      <p:grpSp>
        <p:nvGrpSpPr>
          <p:cNvPr id="22" name="Group 6">
            <a:extLst>
              <a:ext uri="{FF2B5EF4-FFF2-40B4-BE49-F238E27FC236}">
                <a16:creationId xmlns:a16="http://schemas.microsoft.com/office/drawing/2014/main" id="{C0164803-993F-11F0-5AD5-6D986D7F8CC1}"/>
              </a:ext>
            </a:extLst>
          </p:cNvPr>
          <p:cNvGrpSpPr/>
          <p:nvPr/>
        </p:nvGrpSpPr>
        <p:grpSpPr>
          <a:xfrm>
            <a:off x="15540515" y="5947977"/>
            <a:ext cx="3612284" cy="5653443"/>
            <a:chOff x="0" y="0"/>
            <a:chExt cx="2568735" cy="4020225"/>
          </a:xfrm>
        </p:grpSpPr>
        <p:sp>
          <p:nvSpPr>
            <p:cNvPr id="23" name="AutoShape 7">
              <a:extLst>
                <a:ext uri="{FF2B5EF4-FFF2-40B4-BE49-F238E27FC236}">
                  <a16:creationId xmlns:a16="http://schemas.microsoft.com/office/drawing/2014/main" id="{31FDC483-CE17-2F50-2EB3-5D0091B322C5}"/>
                </a:ext>
              </a:extLst>
            </p:cNvPr>
            <p:cNvSpPr/>
            <p:nvPr/>
          </p:nvSpPr>
          <p:spPr>
            <a:xfrm>
              <a:off x="2485881" y="80"/>
              <a:ext cx="25400" cy="4020065"/>
            </a:xfrm>
            <a:prstGeom prst="line">
              <a:avLst/>
            </a:prstGeom>
            <a:ln w="25400" cap="flat">
              <a:solidFill>
                <a:srgbClr val="F55202"/>
              </a:solidFill>
              <a:prstDash val="solid"/>
              <a:headEnd type="oval" w="lg" len="lg"/>
              <a:tailEnd type="oval" w="lg" len="lg"/>
            </a:ln>
          </p:spPr>
          <p:txBody>
            <a:bodyPr/>
            <a:lstStyle/>
            <a:p>
              <a:pPr defTabSz="1714457"/>
              <a:endParaRPr lang="en-US" sz="3376">
                <a:solidFill>
                  <a:prstClr val="black"/>
                </a:solidFill>
                <a:latin typeface="Calibri"/>
              </a:endParaRPr>
            </a:p>
          </p:txBody>
        </p:sp>
        <p:sp>
          <p:nvSpPr>
            <p:cNvPr id="24" name="AutoShape 8">
              <a:extLst>
                <a:ext uri="{FF2B5EF4-FFF2-40B4-BE49-F238E27FC236}">
                  <a16:creationId xmlns:a16="http://schemas.microsoft.com/office/drawing/2014/main" id="{4A6480A7-1862-A940-9164-AD80BD3E96B0}"/>
                </a:ext>
              </a:extLst>
            </p:cNvPr>
            <p:cNvSpPr/>
            <p:nvPr/>
          </p:nvSpPr>
          <p:spPr>
            <a:xfrm flipH="1">
              <a:off x="0" y="3967754"/>
              <a:ext cx="2568735" cy="0"/>
            </a:xfrm>
            <a:prstGeom prst="line">
              <a:avLst/>
            </a:prstGeom>
            <a:ln w="25400" cap="flat">
              <a:solidFill>
                <a:srgbClr val="F55202"/>
              </a:solidFill>
              <a:prstDash val="solid"/>
              <a:headEnd type="oval" w="lg" len="lg"/>
              <a:tailEnd type="oval" w="lg" len="lg"/>
            </a:ln>
          </p:spPr>
          <p:txBody>
            <a:bodyPr/>
            <a:lstStyle/>
            <a:p>
              <a:pPr defTabSz="1714457"/>
              <a:endParaRPr lang="en-US" sz="3376">
                <a:solidFill>
                  <a:prstClr val="black"/>
                </a:solidFill>
                <a:latin typeface="Calibri"/>
              </a:endParaRPr>
            </a:p>
          </p:txBody>
        </p:sp>
      </p:grpSp>
      <p:sp>
        <p:nvSpPr>
          <p:cNvPr id="25" name="AutoShape 9">
            <a:extLst>
              <a:ext uri="{FF2B5EF4-FFF2-40B4-BE49-F238E27FC236}">
                <a16:creationId xmlns:a16="http://schemas.microsoft.com/office/drawing/2014/main" id="{B2F44454-E58C-FDFE-E0C9-5A0BCB05CDB1}"/>
              </a:ext>
            </a:extLst>
          </p:cNvPr>
          <p:cNvSpPr/>
          <p:nvPr/>
        </p:nvSpPr>
        <p:spPr>
          <a:xfrm>
            <a:off x="15482459" y="5948091"/>
            <a:ext cx="17860" cy="4942703"/>
          </a:xfrm>
          <a:prstGeom prst="line">
            <a:avLst/>
          </a:prstGeom>
          <a:ln w="19050" cap="flat">
            <a:solidFill>
              <a:srgbClr val="F55202"/>
            </a:solidFill>
            <a:prstDash val="solid"/>
            <a:headEnd type="oval" w="lg" len="lg"/>
            <a:tailEnd type="oval" w="lg" len="lg"/>
          </a:ln>
        </p:spPr>
        <p:txBody>
          <a:bodyPr/>
          <a:lstStyle/>
          <a:p>
            <a:pPr defTabSz="1714457"/>
            <a:endParaRPr lang="en-US" sz="3376">
              <a:solidFill>
                <a:prstClr val="black"/>
              </a:solidFill>
              <a:latin typeface="Calibri"/>
            </a:endParaRPr>
          </a:p>
        </p:txBody>
      </p:sp>
      <p:sp>
        <p:nvSpPr>
          <p:cNvPr id="26" name="AutoShape 10">
            <a:extLst>
              <a:ext uri="{FF2B5EF4-FFF2-40B4-BE49-F238E27FC236}">
                <a16:creationId xmlns:a16="http://schemas.microsoft.com/office/drawing/2014/main" id="{4F8D33AF-37B3-B413-7451-B4ED309BD62A}"/>
              </a:ext>
            </a:extLst>
          </p:cNvPr>
          <p:cNvSpPr/>
          <p:nvPr/>
        </p:nvSpPr>
        <p:spPr>
          <a:xfrm flipH="1">
            <a:off x="11609879" y="5875826"/>
            <a:ext cx="17860" cy="2176575"/>
          </a:xfrm>
          <a:prstGeom prst="line">
            <a:avLst/>
          </a:prstGeom>
          <a:ln w="19050" cap="flat">
            <a:solidFill>
              <a:srgbClr val="F55202"/>
            </a:solidFill>
            <a:prstDash val="solid"/>
            <a:headEnd type="oval" w="lg" len="lg"/>
            <a:tailEnd type="oval" w="lg" len="lg"/>
          </a:ln>
        </p:spPr>
        <p:txBody>
          <a:bodyPr/>
          <a:lstStyle/>
          <a:p>
            <a:pPr defTabSz="1714457"/>
            <a:endParaRPr lang="en-US" sz="3376">
              <a:solidFill>
                <a:prstClr val="black"/>
              </a:solidFill>
              <a:latin typeface="Calibri"/>
            </a:endParaRPr>
          </a:p>
        </p:txBody>
      </p:sp>
      <p:grpSp>
        <p:nvGrpSpPr>
          <p:cNvPr id="27" name="Group 11">
            <a:extLst>
              <a:ext uri="{FF2B5EF4-FFF2-40B4-BE49-F238E27FC236}">
                <a16:creationId xmlns:a16="http://schemas.microsoft.com/office/drawing/2014/main" id="{99C57816-E3E7-112F-0F25-40B4055D7551}"/>
              </a:ext>
            </a:extLst>
          </p:cNvPr>
          <p:cNvGrpSpPr/>
          <p:nvPr/>
        </p:nvGrpSpPr>
        <p:grpSpPr>
          <a:xfrm>
            <a:off x="7914813" y="7153573"/>
            <a:ext cx="8935332" cy="4492436"/>
            <a:chOff x="163045" y="-318031"/>
            <a:chExt cx="6354013" cy="3194621"/>
          </a:xfrm>
        </p:grpSpPr>
        <p:grpSp>
          <p:nvGrpSpPr>
            <p:cNvPr id="28" name="Group 12">
              <a:extLst>
                <a:ext uri="{FF2B5EF4-FFF2-40B4-BE49-F238E27FC236}">
                  <a16:creationId xmlns:a16="http://schemas.microsoft.com/office/drawing/2014/main" id="{FC4C8888-CDB4-99FB-22DF-DE4928942B88}"/>
                </a:ext>
              </a:extLst>
            </p:cNvPr>
            <p:cNvGrpSpPr>
              <a:grpSpLocks noChangeAspect="1"/>
            </p:cNvGrpSpPr>
            <p:nvPr/>
          </p:nvGrpSpPr>
          <p:grpSpPr>
            <a:xfrm>
              <a:off x="163045" y="-318031"/>
              <a:ext cx="6354013" cy="3194621"/>
              <a:chOff x="65177" y="-127132"/>
              <a:chExt cx="2540000" cy="1277041"/>
            </a:xfrm>
          </p:grpSpPr>
          <p:sp>
            <p:nvSpPr>
              <p:cNvPr id="29" name="Freeform 13">
                <a:extLst>
                  <a:ext uri="{FF2B5EF4-FFF2-40B4-BE49-F238E27FC236}">
                    <a16:creationId xmlns:a16="http://schemas.microsoft.com/office/drawing/2014/main" id="{2CF8B0FE-DC87-9681-491A-C6E2B732731D}"/>
                  </a:ext>
                </a:extLst>
              </p:cNvPr>
              <p:cNvSpPr/>
              <p:nvPr/>
            </p:nvSpPr>
            <p:spPr>
              <a:xfrm>
                <a:off x="65177" y="-127132"/>
                <a:ext cx="2540000" cy="1264333"/>
              </a:xfrm>
              <a:custGeom>
                <a:avLst/>
                <a:gdLst/>
                <a:ahLst/>
                <a:cxnLst/>
                <a:rect l="l" t="t" r="r" b="b"/>
                <a:pathLst>
                  <a:path w="2540000" h="1264333">
                    <a:moveTo>
                      <a:pt x="0" y="1264333"/>
                    </a:moveTo>
                    <a:cubicBezTo>
                      <a:pt x="3127" y="565148"/>
                      <a:pt x="570808" y="0"/>
                      <a:pt x="1270000" y="0"/>
                    </a:cubicBezTo>
                    <a:cubicBezTo>
                      <a:pt x="1969192" y="0"/>
                      <a:pt x="2536873" y="565148"/>
                      <a:pt x="2540000" y="1264333"/>
                    </a:cubicBezTo>
                    <a:lnTo>
                      <a:pt x="2082800" y="1264333"/>
                    </a:lnTo>
                    <a:cubicBezTo>
                      <a:pt x="2080799" y="816855"/>
                      <a:pt x="1717483" y="455160"/>
                      <a:pt x="1270000" y="455160"/>
                    </a:cubicBezTo>
                    <a:cubicBezTo>
                      <a:pt x="822517" y="455160"/>
                      <a:pt x="459201" y="816855"/>
                      <a:pt x="457200" y="1264333"/>
                    </a:cubicBezTo>
                    <a:close/>
                  </a:path>
                </a:pathLst>
              </a:custGeom>
              <a:solidFill>
                <a:srgbClr val="006369"/>
              </a:solidFill>
            </p:spPr>
            <p:txBody>
              <a:bodyPr/>
              <a:lstStyle/>
              <a:p>
                <a:pPr defTabSz="1714457"/>
                <a:endParaRPr lang="en-US" sz="3376">
                  <a:solidFill>
                    <a:prstClr val="black"/>
                  </a:solidFill>
                  <a:latin typeface="Calibri"/>
                </a:endParaRPr>
              </a:p>
            </p:txBody>
          </p:sp>
          <p:sp>
            <p:nvSpPr>
              <p:cNvPr id="30" name="Freeform 14">
                <a:extLst>
                  <a:ext uri="{FF2B5EF4-FFF2-40B4-BE49-F238E27FC236}">
                    <a16:creationId xmlns:a16="http://schemas.microsoft.com/office/drawing/2014/main" id="{126DC904-2EE2-3823-2A73-343E36EF3FA4}"/>
                  </a:ext>
                </a:extLst>
              </p:cNvPr>
              <p:cNvSpPr/>
              <p:nvPr/>
            </p:nvSpPr>
            <p:spPr>
              <a:xfrm>
                <a:off x="653597" y="23226"/>
                <a:ext cx="401644" cy="1126683"/>
              </a:xfrm>
              <a:custGeom>
                <a:avLst/>
                <a:gdLst/>
                <a:ahLst/>
                <a:cxnLst/>
                <a:rect l="l" t="t" r="r" b="b"/>
                <a:pathLst>
                  <a:path w="401644" h="1126683">
                    <a:moveTo>
                      <a:pt x="257665" y="1022200"/>
                    </a:moveTo>
                    <a:cubicBezTo>
                      <a:pt x="246859" y="1066407"/>
                      <a:pt x="213226" y="1101453"/>
                      <a:pt x="169501" y="1114068"/>
                    </a:cubicBezTo>
                    <a:cubicBezTo>
                      <a:pt x="125776" y="1126683"/>
                      <a:pt x="78643" y="1114939"/>
                      <a:pt x="45950" y="1083282"/>
                    </a:cubicBezTo>
                    <a:cubicBezTo>
                      <a:pt x="13256" y="1051625"/>
                      <a:pt x="0" y="1004894"/>
                      <a:pt x="11201" y="960786"/>
                    </a:cubicBezTo>
                    <a:lnTo>
                      <a:pt x="350112" y="20897"/>
                    </a:lnTo>
                    <a:cubicBezTo>
                      <a:pt x="352273" y="12055"/>
                      <a:pt x="359000" y="5046"/>
                      <a:pt x="367745" y="2523"/>
                    </a:cubicBezTo>
                    <a:cubicBezTo>
                      <a:pt x="376490" y="0"/>
                      <a:pt x="385916" y="2349"/>
                      <a:pt x="392455" y="8680"/>
                    </a:cubicBezTo>
                    <a:cubicBezTo>
                      <a:pt x="398993" y="15012"/>
                      <a:pt x="401644" y="24358"/>
                      <a:pt x="399404" y="33180"/>
                    </a:cubicBezTo>
                    <a:lnTo>
                      <a:pt x="257665" y="1022200"/>
                    </a:lnTo>
                    <a:close/>
                  </a:path>
                </a:pathLst>
              </a:custGeom>
              <a:solidFill>
                <a:srgbClr val="E26229"/>
              </a:solidFill>
            </p:spPr>
            <p:txBody>
              <a:bodyPr/>
              <a:lstStyle/>
              <a:p>
                <a:pPr defTabSz="1714457"/>
                <a:endParaRPr lang="en-US" sz="3376" dirty="0">
                  <a:solidFill>
                    <a:prstClr val="black"/>
                  </a:solidFill>
                  <a:latin typeface="Calibri"/>
                </a:endParaRPr>
              </a:p>
            </p:txBody>
          </p:sp>
        </p:grpSp>
      </p:grpSp>
      <p:sp>
        <p:nvSpPr>
          <p:cNvPr id="31" name="TextBox 22">
            <a:extLst>
              <a:ext uri="{FF2B5EF4-FFF2-40B4-BE49-F238E27FC236}">
                <a16:creationId xmlns:a16="http://schemas.microsoft.com/office/drawing/2014/main" id="{A981C8C4-2664-0087-DCEF-57579A9E9F23}"/>
              </a:ext>
            </a:extLst>
          </p:cNvPr>
          <p:cNvSpPr txBox="1"/>
          <p:nvPr/>
        </p:nvSpPr>
        <p:spPr>
          <a:xfrm>
            <a:off x="4204134" y="5113897"/>
            <a:ext cx="5911363" cy="526363"/>
          </a:xfrm>
          <a:prstGeom prst="rect">
            <a:avLst/>
          </a:prstGeom>
        </p:spPr>
        <p:txBody>
          <a:bodyPr wrap="square" lIns="0" tIns="0" rIns="0" bIns="0" rtlCol="0" anchor="t">
            <a:spAutoFit/>
          </a:bodyPr>
          <a:lstStyle/>
          <a:p>
            <a:pPr algn="ctr" defTabSz="1714457">
              <a:lnSpc>
                <a:spcPts val="3676"/>
              </a:lnSpc>
            </a:pPr>
            <a:r>
              <a:rPr lang="en-ZA" sz="4800" b="1" dirty="0">
                <a:latin typeface="Aptos" panose="020B0004020202020204" pitchFamily="34" charset="0"/>
              </a:rPr>
              <a:t>Prepare for the cycle</a:t>
            </a:r>
            <a:endParaRPr lang="en-US" sz="4800" b="1" dirty="0">
              <a:latin typeface="Aptos" panose="020B0004020202020204" pitchFamily="34" charset="0"/>
            </a:endParaRPr>
          </a:p>
        </p:txBody>
      </p:sp>
      <p:sp>
        <p:nvSpPr>
          <p:cNvPr id="32" name="TextBox 23">
            <a:extLst>
              <a:ext uri="{FF2B5EF4-FFF2-40B4-BE49-F238E27FC236}">
                <a16:creationId xmlns:a16="http://schemas.microsoft.com/office/drawing/2014/main" id="{4E5DD1B0-D143-8E1F-EDC2-A5CF60F92A90}"/>
              </a:ext>
            </a:extLst>
          </p:cNvPr>
          <p:cNvSpPr txBox="1"/>
          <p:nvPr/>
        </p:nvSpPr>
        <p:spPr>
          <a:xfrm>
            <a:off x="10353090" y="5113897"/>
            <a:ext cx="3455293" cy="526363"/>
          </a:xfrm>
          <a:prstGeom prst="rect">
            <a:avLst/>
          </a:prstGeom>
        </p:spPr>
        <p:txBody>
          <a:bodyPr wrap="square" lIns="0" tIns="0" rIns="0" bIns="0" rtlCol="0" anchor="t">
            <a:spAutoFit/>
          </a:bodyPr>
          <a:lstStyle/>
          <a:p>
            <a:pPr algn="ctr" defTabSz="1714457">
              <a:lnSpc>
                <a:spcPts val="3676"/>
              </a:lnSpc>
            </a:pPr>
            <a:r>
              <a:rPr lang="en-US" sz="4800" b="1" dirty="0">
                <a:latin typeface="Aptos" panose="020B0004020202020204" pitchFamily="34" charset="0"/>
              </a:rPr>
              <a:t>Application</a:t>
            </a:r>
          </a:p>
        </p:txBody>
      </p:sp>
      <p:sp>
        <p:nvSpPr>
          <p:cNvPr id="33" name="TextBox 24">
            <a:extLst>
              <a:ext uri="{FF2B5EF4-FFF2-40B4-BE49-F238E27FC236}">
                <a16:creationId xmlns:a16="http://schemas.microsoft.com/office/drawing/2014/main" id="{E46C469D-BE45-C313-9658-3091BAE8D5A7}"/>
              </a:ext>
            </a:extLst>
          </p:cNvPr>
          <p:cNvSpPr txBox="1"/>
          <p:nvPr/>
        </p:nvSpPr>
        <p:spPr>
          <a:xfrm>
            <a:off x="14283568" y="5080578"/>
            <a:ext cx="3714787" cy="526363"/>
          </a:xfrm>
          <a:prstGeom prst="rect">
            <a:avLst/>
          </a:prstGeom>
        </p:spPr>
        <p:txBody>
          <a:bodyPr wrap="square" lIns="0" tIns="0" rIns="0" bIns="0" rtlCol="0" anchor="t">
            <a:spAutoFit/>
          </a:bodyPr>
          <a:lstStyle/>
          <a:p>
            <a:pPr algn="ctr" defTabSz="1714457">
              <a:lnSpc>
                <a:spcPts val="3676"/>
              </a:lnSpc>
            </a:pPr>
            <a:r>
              <a:rPr lang="en-US" sz="4800" b="1" dirty="0">
                <a:latin typeface="Aptos" panose="020B0004020202020204" pitchFamily="34" charset="0"/>
              </a:rPr>
              <a:t>Registration</a:t>
            </a:r>
          </a:p>
        </p:txBody>
      </p:sp>
      <p:sp>
        <p:nvSpPr>
          <p:cNvPr id="34" name="TextBox 25">
            <a:extLst>
              <a:ext uri="{FF2B5EF4-FFF2-40B4-BE49-F238E27FC236}">
                <a16:creationId xmlns:a16="http://schemas.microsoft.com/office/drawing/2014/main" id="{71E765BA-13E1-3A2D-BA86-AD44ED15D7E5}"/>
              </a:ext>
            </a:extLst>
          </p:cNvPr>
          <p:cNvSpPr txBox="1"/>
          <p:nvPr/>
        </p:nvSpPr>
        <p:spPr>
          <a:xfrm>
            <a:off x="19355039" y="5963753"/>
            <a:ext cx="3871056" cy="1000851"/>
          </a:xfrm>
          <a:prstGeom prst="rect">
            <a:avLst/>
          </a:prstGeom>
        </p:spPr>
        <p:txBody>
          <a:bodyPr wrap="square" lIns="0" tIns="0" rIns="0" bIns="0" rtlCol="0" anchor="t">
            <a:spAutoFit/>
          </a:bodyPr>
          <a:lstStyle/>
          <a:p>
            <a:pPr algn="ctr" defTabSz="1714457">
              <a:lnSpc>
                <a:spcPts val="3676"/>
              </a:lnSpc>
            </a:pPr>
            <a:r>
              <a:rPr lang="en-US" sz="4800" b="1" dirty="0">
                <a:latin typeface="Aptos" panose="020B0004020202020204" pitchFamily="34" charset="0"/>
              </a:rPr>
              <a:t>Student Support</a:t>
            </a:r>
          </a:p>
        </p:txBody>
      </p:sp>
      <p:sp>
        <p:nvSpPr>
          <p:cNvPr id="35" name="TextBox 23">
            <a:extLst>
              <a:ext uri="{FF2B5EF4-FFF2-40B4-BE49-F238E27FC236}">
                <a16:creationId xmlns:a16="http://schemas.microsoft.com/office/drawing/2014/main" id="{3567793F-8F53-C7F5-E235-158FF9002789}"/>
              </a:ext>
            </a:extLst>
          </p:cNvPr>
          <p:cNvSpPr txBox="1"/>
          <p:nvPr/>
        </p:nvSpPr>
        <p:spPr>
          <a:xfrm>
            <a:off x="9217525" y="12024928"/>
            <a:ext cx="3128667" cy="518347"/>
          </a:xfrm>
          <a:prstGeom prst="rect">
            <a:avLst/>
          </a:prstGeom>
        </p:spPr>
        <p:txBody>
          <a:bodyPr lIns="0" tIns="0" rIns="0" bIns="0" rtlCol="0" anchor="t">
            <a:spAutoFit/>
          </a:bodyPr>
          <a:lstStyle/>
          <a:p>
            <a:pPr algn="ctr" defTabSz="1714457">
              <a:lnSpc>
                <a:spcPts val="3676"/>
              </a:lnSpc>
            </a:pPr>
            <a:r>
              <a:rPr lang="en-US" sz="4800" b="1" dirty="0">
                <a:latin typeface="Public Sans"/>
              </a:rPr>
              <a:t>We are here</a:t>
            </a:r>
          </a:p>
        </p:txBody>
      </p:sp>
      <p:sp>
        <p:nvSpPr>
          <p:cNvPr id="37" name="TextBox 36">
            <a:extLst>
              <a:ext uri="{FF2B5EF4-FFF2-40B4-BE49-F238E27FC236}">
                <a16:creationId xmlns:a16="http://schemas.microsoft.com/office/drawing/2014/main" id="{FCBA1C72-2006-FA25-BF24-16A714B66CDF}"/>
              </a:ext>
            </a:extLst>
          </p:cNvPr>
          <p:cNvSpPr txBox="1"/>
          <p:nvPr/>
        </p:nvSpPr>
        <p:spPr>
          <a:xfrm>
            <a:off x="8758989" y="4343490"/>
            <a:ext cx="16138358" cy="1567673"/>
          </a:xfrm>
          <a:prstGeom prst="rect">
            <a:avLst/>
          </a:prstGeom>
          <a:noFill/>
        </p:spPr>
        <p:txBody>
          <a:bodyPr wrap="square">
            <a:spAutoFit/>
          </a:bodyPr>
          <a:lstStyle/>
          <a:p>
            <a:pPr marL="0" marR="0" lvl="0" indent="0" algn="ctr" defTabSz="1714457" rtl="0" eaLnBrk="1" fontAlgn="auto" latinLnBrk="0" hangingPunct="0">
              <a:lnSpc>
                <a:spcPts val="3676"/>
              </a:lnSpc>
              <a:spcBef>
                <a:spcPts val="0"/>
              </a:spcBef>
              <a:spcAft>
                <a:spcPts val="0"/>
              </a:spcAft>
              <a:buClrTx/>
              <a:buSzTx/>
              <a:buFontTx/>
              <a:buNone/>
              <a:tabLst/>
              <a:defRPr/>
            </a:pPr>
            <a:r>
              <a:rPr kumimoji="0" lang="en-US" sz="4800" b="1" i="0" u="none" strike="noStrike" kern="0" cap="none" spc="0" normalizeH="0" baseline="0" noProof="0" dirty="0">
                <a:ln>
                  <a:noFill/>
                </a:ln>
                <a:solidFill>
                  <a:srgbClr val="A6A7AC"/>
                </a:solidFill>
                <a:effectLst/>
                <a:uLnTx/>
                <a:uFillTx/>
                <a:latin typeface="Aptos" panose="020B0004020202020204" pitchFamily="34" charset="0"/>
                <a:sym typeface="PT Sans"/>
              </a:rPr>
              <a:t>					</a:t>
            </a:r>
          </a:p>
          <a:p>
            <a:pPr marL="0" marR="0" lvl="0" indent="0" algn="ctr" defTabSz="1714457" rtl="0" eaLnBrk="1" fontAlgn="auto" latinLnBrk="0" hangingPunct="0">
              <a:lnSpc>
                <a:spcPts val="3676"/>
              </a:lnSpc>
              <a:spcBef>
                <a:spcPts val="0"/>
              </a:spcBef>
              <a:spcAft>
                <a:spcPts val="0"/>
              </a:spcAft>
              <a:buClrTx/>
              <a:buSzTx/>
              <a:buFontTx/>
              <a:buNone/>
              <a:tabLst/>
              <a:defRPr/>
            </a:pPr>
            <a:r>
              <a:rPr lang="en-US" sz="4800" b="1" dirty="0">
                <a:solidFill>
                  <a:srgbClr val="A6A7AC"/>
                </a:solidFill>
                <a:latin typeface="Aptos" panose="020B0004020202020204" pitchFamily="34" charset="0"/>
                <a:sym typeface="PT Sans"/>
              </a:rPr>
              <a:t>					</a:t>
            </a:r>
          </a:p>
          <a:p>
            <a:pPr marL="0" marR="0" lvl="0" indent="0" algn="ctr" defTabSz="1714457" rtl="0" eaLnBrk="1" fontAlgn="auto" latinLnBrk="0" hangingPunct="0">
              <a:lnSpc>
                <a:spcPts val="3676"/>
              </a:lnSpc>
              <a:spcBef>
                <a:spcPts val="0"/>
              </a:spcBef>
              <a:spcAft>
                <a:spcPts val="0"/>
              </a:spcAft>
              <a:buClrTx/>
              <a:buSzTx/>
              <a:buFontTx/>
              <a:buNone/>
              <a:tabLst/>
              <a:defRPr/>
            </a:pPr>
            <a:r>
              <a:rPr kumimoji="0" lang="en-US" sz="4800" b="1" i="0" u="none" strike="noStrike" kern="0" cap="none" spc="0" normalizeH="0" baseline="0" noProof="0" dirty="0">
                <a:ln>
                  <a:noFill/>
                </a:ln>
                <a:solidFill>
                  <a:srgbClr val="A6A7AC"/>
                </a:solidFill>
                <a:effectLst/>
                <a:uLnTx/>
                <a:uFillTx/>
                <a:latin typeface="Aptos" panose="020B0004020202020204" pitchFamily="34" charset="0"/>
                <a:sym typeface="PT Sans"/>
              </a:rPr>
              <a:t>					</a:t>
            </a:r>
            <a:r>
              <a:rPr kumimoji="0" lang="en-US" sz="4800" b="1" i="0" u="none" strike="noStrike" kern="0" cap="none" spc="0" normalizeH="0" baseline="0" noProof="0" dirty="0">
                <a:ln>
                  <a:noFill/>
                </a:ln>
                <a:solidFill>
                  <a:schemeClr val="bg2">
                    <a:lumMod val="50000"/>
                  </a:schemeClr>
                </a:solidFill>
                <a:effectLst/>
                <a:uLnTx/>
                <a:uFillTx/>
                <a:latin typeface="Aptos" panose="020B0004020202020204" pitchFamily="34" charset="0"/>
                <a:sym typeface="PT Sans"/>
              </a:rPr>
              <a:t>Disbursement</a:t>
            </a:r>
          </a:p>
        </p:txBody>
      </p:sp>
    </p:spTree>
    <p:extLst>
      <p:ext uri="{BB962C8B-B14F-4D97-AF65-F5344CB8AC3E}">
        <p14:creationId xmlns:p14="http://schemas.microsoft.com/office/powerpoint/2010/main" val="1029917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906621" y="2704289"/>
            <a:ext cx="19542351" cy="8956298"/>
          </a:xfrm>
          <a:prstGeom prst="rect">
            <a:avLst/>
          </a:prstGeom>
          <a:noFill/>
        </p:spPr>
        <p:txBody>
          <a:bodyPr wrap="square" rtlCol="0">
            <a:spAutoFit/>
          </a:bodyPr>
          <a:lstStyle/>
          <a:p>
            <a:pPr algn="l" defTabSz="1828800" hangingPunct="1"/>
            <a:r>
              <a:rPr lang="en-ZA" sz="14400" kern="1200" dirty="0">
                <a:solidFill>
                  <a:srgbClr val="D36C2D"/>
                </a:solidFill>
                <a:latin typeface="Arial Black" panose="020B0A04020102020204" pitchFamily="34" charset="0"/>
                <a:ea typeface="+mn-ea"/>
                <a:cs typeface="+mn-cs"/>
              </a:rPr>
              <a:t>MEASURES IN PLACE TO DETECT  FRAUDULENT APPLICATIONS</a:t>
            </a: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30</a:t>
            </a:fld>
            <a:endParaRPr lang="en-US" kern="120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1649539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2123658"/>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MEASURES IN PLACE TO DETECT FRAUDULENT APPLICATIONS</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31</a:t>
            </a:fld>
            <a:endParaRPr lang="en-US" kern="120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244977BF-7F48-878A-E7F8-FD8B255177B4}"/>
              </a:ext>
            </a:extLst>
          </p:cNvPr>
          <p:cNvSpPr txBox="1"/>
          <p:nvPr/>
        </p:nvSpPr>
        <p:spPr>
          <a:xfrm>
            <a:off x="1848255" y="2639682"/>
            <a:ext cx="18573345" cy="5632311"/>
          </a:xfrm>
          <a:prstGeom prst="rect">
            <a:avLst/>
          </a:prstGeom>
          <a:noFill/>
        </p:spPr>
        <p:txBody>
          <a:bodyPr wrap="square">
            <a:spAutoFit/>
          </a:bodyPr>
          <a:lstStyle/>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endParaRPr lang="en-ZA" sz="4000" dirty="0">
              <a:solidFill>
                <a:prstClr val="black"/>
              </a:solidFill>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endParaRPr lang="en-ZA" sz="4000" dirty="0">
              <a:solidFill>
                <a:prstClr val="black"/>
              </a:solidFill>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lang="en-ZA" sz="4000" dirty="0">
                <a:solidFill>
                  <a:prstClr val="black"/>
                </a:solidFill>
                <a:latin typeface="Arial" panose="020B0604020202020204" pitchFamily="34" charset="0"/>
                <a:cs typeface="Arial" panose="020B0604020202020204" pitchFamily="34" charset="0"/>
                <a:sym typeface="PT Sans"/>
              </a:rPr>
              <a:t>NSFAS will be introducing biometric authentication to detect fraudulent applications.</a:t>
            </a:r>
          </a:p>
          <a:p>
            <a:pPr marR="0" lvl="0" algn="just" defTabSz="825500" rtl="0" eaLnBrk="1" fontAlgn="auto" latinLnBrk="0" hangingPunct="0">
              <a:lnSpc>
                <a:spcPct val="100000"/>
              </a:lnSpc>
              <a:spcBef>
                <a:spcPts val="0"/>
              </a:spcBef>
              <a:spcAft>
                <a:spcPts val="0"/>
              </a:spcAft>
              <a:buClrTx/>
              <a:buSzTx/>
              <a:tabLst/>
              <a:defRPr/>
            </a:pPr>
            <a:endParaRPr lang="en-ZA" sz="4000" dirty="0">
              <a:solidFill>
                <a:prstClr val="black"/>
              </a:solidFill>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lang="en-ZA" sz="4000" dirty="0">
                <a:solidFill>
                  <a:prstClr val="black"/>
                </a:solidFill>
                <a:latin typeface="Arial" panose="020B0604020202020204" pitchFamily="34" charset="0"/>
                <a:cs typeface="Arial" panose="020B0604020202020204" pitchFamily="34" charset="0"/>
                <a:sym typeface="PT Sans"/>
              </a:rPr>
              <a:t>This will also be used on receival of registrations by asking students to confirm their institution of study, which will then address the duplicate registration challenge. By virtue of the student confirming the institution, NSFAS will then reject any registration received after a student has confirmed. </a:t>
            </a:r>
            <a:endPar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endParaRPr>
          </a:p>
        </p:txBody>
      </p:sp>
    </p:spTree>
    <p:extLst>
      <p:ext uri="{BB962C8B-B14F-4D97-AF65-F5344CB8AC3E}">
        <p14:creationId xmlns:p14="http://schemas.microsoft.com/office/powerpoint/2010/main" val="3248463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906621" y="2704289"/>
            <a:ext cx="19542351" cy="5632311"/>
          </a:xfrm>
          <a:prstGeom prst="rect">
            <a:avLst/>
          </a:prstGeom>
          <a:noFill/>
        </p:spPr>
        <p:txBody>
          <a:bodyPr wrap="square" rtlCol="0">
            <a:spAutoFit/>
          </a:bodyPr>
          <a:lstStyle/>
          <a:p>
            <a:pPr algn="l" defTabSz="1828800" hangingPunct="1"/>
            <a:r>
              <a:rPr lang="en-ZA" sz="12000" kern="1200" dirty="0">
                <a:solidFill>
                  <a:srgbClr val="D36C2D"/>
                </a:solidFill>
                <a:latin typeface="Arial Black" panose="020B0A04020102020204" pitchFamily="34" charset="0"/>
                <a:ea typeface="+mn-ea"/>
                <a:cs typeface="+mn-cs"/>
              </a:rPr>
              <a:t>UPDATE ON SUBMISSION OF ANNUAL REPORTS</a:t>
            </a:r>
            <a:endParaRPr lang="en-US" sz="120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32</a:t>
            </a:fld>
            <a:endParaRPr lang="en-US" kern="120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3010494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1107996"/>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AFS PROGRESS</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33</a:t>
            </a:fld>
            <a:endParaRPr lang="en-US" kern="120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244977BF-7F48-878A-E7F8-FD8B255177B4}"/>
              </a:ext>
            </a:extLst>
          </p:cNvPr>
          <p:cNvSpPr txBox="1"/>
          <p:nvPr/>
        </p:nvSpPr>
        <p:spPr>
          <a:xfrm>
            <a:off x="1848255" y="2639682"/>
            <a:ext cx="18573345" cy="8094524"/>
          </a:xfrm>
          <a:prstGeom prst="rect">
            <a:avLst/>
          </a:prstGeom>
          <a:noFill/>
        </p:spPr>
        <p:txBody>
          <a:bodyPr wrap="square">
            <a:spAutoFit/>
          </a:bodyPr>
          <a:lstStyle/>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kumimoji="0" lang="en-ZA" sz="4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PT Sans"/>
              </a:rPr>
              <a:t>Significant delays were experienced in concluding the compilation of Annual Financial Statements and audit for the 2021/22 financial period.</a:t>
            </a:r>
          </a:p>
          <a:p>
            <a:pPr marL="0" marR="0" lvl="0" indent="0" algn="just" defTabSz="825500" rtl="0" eaLnBrk="1" fontAlgn="auto" latinLnBrk="0" hangingPunct="0">
              <a:lnSpc>
                <a:spcPct val="100000"/>
              </a:lnSpc>
              <a:spcBef>
                <a:spcPts val="0"/>
              </a:spcBef>
              <a:spcAft>
                <a:spcPts val="0"/>
              </a:spcAft>
              <a:buClrTx/>
              <a:buSzTx/>
              <a:buFontTx/>
              <a:buNone/>
              <a:tabLst/>
              <a:defRPr/>
            </a:pPr>
            <a:r>
              <a:rPr kumimoji="0" lang="en-ZA" sz="4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PT Sans"/>
              </a:rPr>
              <a:t> </a:t>
            </a: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kumimoji="0" lang="en-ZA" sz="4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PT Sans"/>
              </a:rPr>
              <a:t>The main reasons for the delay was to allow NSFAS to complete the financial close out process for the academic years 2017 to 2021.</a:t>
            </a:r>
          </a:p>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ZA" sz="4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kumimoji="0" lang="en-ZA" sz="4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PT Sans"/>
              </a:rPr>
              <a:t>The delays relate to the reconciliation process between NSFAS and institutions and was done at a detailed level. </a:t>
            </a:r>
          </a:p>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ZA" sz="4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kumimoji="0" lang="en-ZA" sz="4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PT Sans"/>
              </a:rPr>
              <a:t>The audit was, however, concluded on 31 July 2023.</a:t>
            </a:r>
          </a:p>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ZA" sz="4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kumimoji="0" lang="en-ZA" sz="4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PT Sans"/>
              </a:rPr>
              <a:t>The 2021/22 Annual Report was presented to the Board and approved during the meetings scheduled in October 2023. </a:t>
            </a:r>
          </a:p>
        </p:txBody>
      </p:sp>
    </p:spTree>
    <p:extLst>
      <p:ext uri="{BB962C8B-B14F-4D97-AF65-F5344CB8AC3E}">
        <p14:creationId xmlns:p14="http://schemas.microsoft.com/office/powerpoint/2010/main" val="2594520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060874"/>
            <a:ext cx="18871659" cy="1107996"/>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AFS PROGRESS</a:t>
            </a:r>
            <a:endParaRPr lang="en-US" sz="66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34</a:t>
            </a:fld>
            <a:endParaRPr lang="en-US" kern="120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244977BF-7F48-878A-E7F8-FD8B255177B4}"/>
              </a:ext>
            </a:extLst>
          </p:cNvPr>
          <p:cNvSpPr txBox="1"/>
          <p:nvPr/>
        </p:nvSpPr>
        <p:spPr>
          <a:xfrm>
            <a:off x="1848255" y="2639682"/>
            <a:ext cx="18573345" cy="6863417"/>
          </a:xfrm>
          <a:prstGeom prst="rect">
            <a:avLst/>
          </a:prstGeom>
          <a:noFill/>
        </p:spPr>
        <p:txBody>
          <a:bodyPr wrap="square">
            <a:spAutoFit/>
          </a:bodyPr>
          <a:lstStyle/>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kumimoji="0" lang="en-ZA" sz="4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PT Sans"/>
              </a:rPr>
              <a:t>The 2021/22 Annual report was subsequently shared with the DHET and is currently ready to be tabled. </a:t>
            </a:r>
          </a:p>
          <a:p>
            <a:pPr marL="0" marR="0" lvl="0" indent="0" algn="just" defTabSz="825500" rtl="0" eaLnBrk="1" fontAlgn="auto" latinLnBrk="0" hangingPunct="0">
              <a:lnSpc>
                <a:spcPct val="100000"/>
              </a:lnSpc>
              <a:spcBef>
                <a:spcPts val="0"/>
              </a:spcBef>
              <a:spcAft>
                <a:spcPts val="0"/>
              </a:spcAft>
              <a:buClrTx/>
              <a:buSzTx/>
              <a:buFontTx/>
              <a:buNone/>
              <a:tabLst/>
              <a:defRPr/>
            </a:pPr>
            <a:endParaRPr kumimoji="0" lang="en-ZA" sz="4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kumimoji="0" lang="en-ZA" sz="4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PT Sans"/>
              </a:rPr>
              <a:t>The 2022/23 audit is yet to commence in 2024. As a result of the delay in concluding the 2021/22 audit and the impact on the opening (roll forward) balances of 2022/23, NSFAS requested that the AFS submission be delayed to allow sufficient time to include remediations for findings identified.</a:t>
            </a: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endParaRPr kumimoji="0" lang="en-ZA" sz="4000"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sym typeface="PT Sans"/>
            </a:endParaRPr>
          </a:p>
          <a:p>
            <a:pPr marL="571500" marR="0" lvl="0" indent="-571500" algn="just" defTabSz="825500" rtl="0" eaLnBrk="1" fontAlgn="auto" latinLnBrk="0" hangingPunct="0">
              <a:lnSpc>
                <a:spcPct val="100000"/>
              </a:lnSpc>
              <a:spcBef>
                <a:spcPts val="0"/>
              </a:spcBef>
              <a:spcAft>
                <a:spcPts val="0"/>
              </a:spcAft>
              <a:buClrTx/>
              <a:buSzTx/>
              <a:buFont typeface="Wingdings" panose="05000000000000000000" pitchFamily="2" charset="2"/>
              <a:buChar char="q"/>
              <a:tabLst/>
              <a:defRPr/>
            </a:pPr>
            <a:r>
              <a:rPr kumimoji="0" lang="en-ZA" sz="4000"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sym typeface="PT Sans"/>
              </a:rPr>
              <a:t>The 2022/23 AFS is to be submitted to the AGSA in January 2024, after which the audit will commence. The Annual report for the 2022/23 financial year is therefore expected to be concluded by 31 July 2024.</a:t>
            </a:r>
            <a:endParaRPr kumimoji="0" lang="en-ZA" sz="4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PT Sans"/>
            </a:endParaRPr>
          </a:p>
        </p:txBody>
      </p:sp>
    </p:spTree>
    <p:extLst>
      <p:ext uri="{BB962C8B-B14F-4D97-AF65-F5344CB8AC3E}">
        <p14:creationId xmlns:p14="http://schemas.microsoft.com/office/powerpoint/2010/main" val="7456921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2322576" y="4476558"/>
            <a:ext cx="19126396" cy="2308324"/>
          </a:xfrm>
          <a:prstGeom prst="rect">
            <a:avLst/>
          </a:prstGeom>
          <a:noFill/>
        </p:spPr>
        <p:txBody>
          <a:bodyPr wrap="square" rtlCol="0">
            <a:spAutoFit/>
          </a:bodyPr>
          <a:lstStyle/>
          <a:p>
            <a:pPr algn="l" defTabSz="1828800" hangingPunct="1"/>
            <a:r>
              <a:rPr lang="en-ZA" sz="14400" kern="1200" dirty="0">
                <a:solidFill>
                  <a:srgbClr val="ED7D31"/>
                </a:solidFill>
                <a:latin typeface="Arial Black" panose="020B0A04020102020204" pitchFamily="34" charset="0"/>
                <a:ea typeface="+mn-ea"/>
                <a:cs typeface="+mn-cs"/>
              </a:rPr>
              <a:t>     </a:t>
            </a:r>
            <a:r>
              <a:rPr lang="en-ZA" sz="14400" kern="1200" dirty="0">
                <a:solidFill>
                  <a:srgbClr val="D36C2D"/>
                </a:solidFill>
                <a:latin typeface="Arial Black" panose="020B0A04020102020204" pitchFamily="34" charset="0"/>
                <a:ea typeface="+mn-ea"/>
                <a:cs typeface="+mn-cs"/>
              </a:rPr>
              <a:t>THANK YOU</a:t>
            </a:r>
            <a:endParaRPr lang="en-US" sz="144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35</a:t>
            </a:fld>
            <a:endParaRPr lang="en-US" kern="120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361576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258102"/>
            <a:ext cx="18871659" cy="1107996"/>
          </a:xfrm>
          <a:prstGeom prst="rect">
            <a:avLst/>
          </a:prstGeom>
          <a:noFill/>
        </p:spPr>
        <p:txBody>
          <a:bodyPr wrap="square" rtlCol="0">
            <a:spAutoFit/>
          </a:bodyPr>
          <a:lstStyle/>
          <a:p>
            <a:pPr algn="l" defTabSz="1828800" hangingPunct="1"/>
            <a:r>
              <a:rPr lang="en-ZA" sz="6600" kern="1200" dirty="0">
                <a:solidFill>
                  <a:srgbClr val="D36C2D"/>
                </a:solidFill>
                <a:latin typeface="Arial Black" panose="020B0A04020102020204" pitchFamily="34" charset="0"/>
                <a:ea typeface="+mn-ea"/>
                <a:cs typeface="+mn-cs"/>
              </a:rPr>
              <a:t>2024 APPLICATIONS</a:t>
            </a: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4</a:t>
            </a:fld>
            <a:endParaRPr lang="en-US" kern="1200">
              <a:solidFill>
                <a:prstClr val="black">
                  <a:tint val="75000"/>
                </a:prstClr>
              </a:solidFill>
              <a:latin typeface="Calibri" panose="020F0502020204030204"/>
              <a:ea typeface="+mn-ea"/>
              <a:cs typeface="+mn-cs"/>
            </a:endParaRPr>
          </a:p>
        </p:txBody>
      </p:sp>
      <p:sp>
        <p:nvSpPr>
          <p:cNvPr id="4" name="TextBox 3">
            <a:extLst>
              <a:ext uri="{FF2B5EF4-FFF2-40B4-BE49-F238E27FC236}">
                <a16:creationId xmlns:a16="http://schemas.microsoft.com/office/drawing/2014/main" id="{ADC6FD2C-003E-8A9E-E982-25C92DC9B6BE}"/>
              </a:ext>
            </a:extLst>
          </p:cNvPr>
          <p:cNvSpPr txBox="1"/>
          <p:nvPr/>
        </p:nvSpPr>
        <p:spPr>
          <a:xfrm>
            <a:off x="1536970" y="2746819"/>
            <a:ext cx="18249090" cy="7981609"/>
          </a:xfrm>
          <a:prstGeom prst="rect">
            <a:avLst/>
          </a:prstGeom>
          <a:noFill/>
        </p:spPr>
        <p:txBody>
          <a:bodyPr wrap="square">
            <a:spAutoFit/>
          </a:bodyPr>
          <a:lstStyle/>
          <a:p>
            <a:pPr marL="571500" marR="0" indent="-571500" algn="just">
              <a:lnSpc>
                <a:spcPct val="150000"/>
              </a:lnSpc>
              <a:spcBef>
                <a:spcPts val="0"/>
              </a:spcBef>
              <a:spcAft>
                <a:spcPts val="1000"/>
              </a:spcAft>
              <a:buFont typeface="Wingdings" panose="05000000000000000000" pitchFamily="2" charset="2"/>
              <a:buChar char="q"/>
            </a:pPr>
            <a:r>
              <a:rPr lang="en-ZA" sz="4800" dirty="0">
                <a:solidFill>
                  <a:schemeClr val="tx1"/>
                </a:solidFill>
                <a:latin typeface="Arial" panose="020B0604020202020204" pitchFamily="34" charset="0"/>
                <a:ea typeface="Calibri" panose="020F0502020204030204" pitchFamily="34" charset="0"/>
              </a:rPr>
              <a:t>Student must have his/her ID number</a:t>
            </a:r>
          </a:p>
          <a:p>
            <a:pPr marL="571500" marR="0" indent="-571500" algn="just">
              <a:lnSpc>
                <a:spcPct val="150000"/>
              </a:lnSpc>
              <a:spcBef>
                <a:spcPts val="0"/>
              </a:spcBef>
              <a:spcAft>
                <a:spcPts val="1000"/>
              </a:spcAft>
              <a:buFont typeface="Wingdings" panose="05000000000000000000" pitchFamily="2" charset="2"/>
              <a:buChar char="q"/>
            </a:pPr>
            <a:r>
              <a:rPr lang="en-ZA" sz="4800" dirty="0">
                <a:solidFill>
                  <a:schemeClr val="tx1"/>
                </a:solidFill>
                <a:latin typeface="Arial" panose="020B0604020202020204" pitchFamily="34" charset="0"/>
                <a:ea typeface="Calibri" panose="020F0502020204030204" pitchFamily="34" charset="0"/>
              </a:rPr>
              <a:t>Students must have his/her parent(s), guardian or spouses ID number </a:t>
            </a:r>
          </a:p>
          <a:p>
            <a:pPr marL="571500" marR="0" indent="-571500" algn="just">
              <a:lnSpc>
                <a:spcPct val="150000"/>
              </a:lnSpc>
              <a:spcBef>
                <a:spcPts val="0"/>
              </a:spcBef>
              <a:spcAft>
                <a:spcPts val="1000"/>
              </a:spcAft>
              <a:buFont typeface="Wingdings" panose="05000000000000000000" pitchFamily="2" charset="2"/>
              <a:buChar char="q"/>
            </a:pPr>
            <a:r>
              <a:rPr lang="en-ZA" sz="4800" dirty="0">
                <a:solidFill>
                  <a:schemeClr val="tx1"/>
                </a:solidFill>
                <a:latin typeface="Arial" panose="020B0604020202020204" pitchFamily="34" charset="0"/>
                <a:ea typeface="Calibri" panose="020F0502020204030204" pitchFamily="34" charset="0"/>
              </a:rPr>
              <a:t>Income information, where applicable</a:t>
            </a:r>
          </a:p>
          <a:p>
            <a:pPr marL="571500" marR="0" indent="-571500" algn="just">
              <a:lnSpc>
                <a:spcPct val="150000"/>
              </a:lnSpc>
              <a:spcBef>
                <a:spcPts val="0"/>
              </a:spcBef>
              <a:spcAft>
                <a:spcPts val="1000"/>
              </a:spcAft>
              <a:buFont typeface="Wingdings" panose="05000000000000000000" pitchFamily="2" charset="2"/>
              <a:buChar char="q"/>
            </a:pPr>
            <a:r>
              <a:rPr lang="en-ZA" sz="4800" dirty="0">
                <a:solidFill>
                  <a:schemeClr val="tx1"/>
                </a:solidFill>
                <a:latin typeface="Arial" panose="020B0604020202020204" pitchFamily="34" charset="0"/>
                <a:ea typeface="Calibri" panose="020F0502020204030204" pitchFamily="34" charset="0"/>
              </a:rPr>
              <a:t>Students with Disabilities, need to provide a Disability Annexure A Form</a:t>
            </a:r>
          </a:p>
          <a:p>
            <a:pPr marL="571500" marR="0" indent="-571500" algn="just">
              <a:lnSpc>
                <a:spcPct val="150000"/>
              </a:lnSpc>
              <a:spcBef>
                <a:spcPts val="0"/>
              </a:spcBef>
              <a:spcAft>
                <a:spcPts val="1000"/>
              </a:spcAft>
              <a:buFont typeface="Wingdings" panose="05000000000000000000" pitchFamily="2" charset="2"/>
              <a:buChar char="q"/>
            </a:pPr>
            <a:endParaRPr lang="en-ZA" sz="3600" dirty="0">
              <a:solidFill>
                <a:schemeClr val="tx1"/>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075530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258102"/>
            <a:ext cx="18871659" cy="1015663"/>
          </a:xfrm>
          <a:prstGeom prst="rect">
            <a:avLst/>
          </a:prstGeom>
          <a:noFill/>
        </p:spPr>
        <p:txBody>
          <a:bodyPr wrap="square" rtlCol="0">
            <a:spAutoFit/>
          </a:bodyPr>
          <a:lstStyle/>
          <a:p>
            <a:pPr algn="l" defTabSz="1828800" hangingPunct="1"/>
            <a:r>
              <a:rPr lang="en-ZA" sz="6000" kern="1200" dirty="0">
                <a:solidFill>
                  <a:srgbClr val="D36C2D"/>
                </a:solidFill>
                <a:latin typeface="Arial Black" panose="020B0A04020102020204" pitchFamily="34" charset="0"/>
                <a:ea typeface="+mn-ea"/>
                <a:cs typeface="+mn-cs"/>
              </a:rPr>
              <a:t>2024 APPLICATION READINESS - PEOPLE</a:t>
            </a: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5</a:t>
            </a:fld>
            <a:endParaRPr lang="en-US" kern="1200">
              <a:solidFill>
                <a:prstClr val="black">
                  <a:tint val="75000"/>
                </a:prstClr>
              </a:solidFill>
              <a:latin typeface="Calibri" panose="020F0502020204030204"/>
              <a:ea typeface="+mn-ea"/>
              <a:cs typeface="+mn-cs"/>
            </a:endParaRPr>
          </a:p>
        </p:txBody>
      </p:sp>
      <p:sp>
        <p:nvSpPr>
          <p:cNvPr id="9" name="TextBox 8">
            <a:extLst>
              <a:ext uri="{FF2B5EF4-FFF2-40B4-BE49-F238E27FC236}">
                <a16:creationId xmlns:a16="http://schemas.microsoft.com/office/drawing/2014/main" id="{A952085A-7359-D61D-18FB-B0E2DC5DAE64}"/>
              </a:ext>
            </a:extLst>
          </p:cNvPr>
          <p:cNvSpPr txBox="1"/>
          <p:nvPr/>
        </p:nvSpPr>
        <p:spPr>
          <a:xfrm>
            <a:off x="1848255" y="2846718"/>
            <a:ext cx="16435431" cy="8989833"/>
          </a:xfrm>
          <a:prstGeom prst="rect">
            <a:avLst/>
          </a:prstGeom>
          <a:noFill/>
        </p:spPr>
        <p:txBody>
          <a:bodyPr wrap="square">
            <a:spAutoFit/>
          </a:bodyPr>
          <a:lstStyle/>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lang="en-ZA" sz="4400" dirty="0">
                <a:solidFill>
                  <a:prstClr val="black"/>
                </a:solidFill>
                <a:latin typeface="Arial" panose="020B0604020202020204" pitchFamily="34" charset="0"/>
                <a:ea typeface="Calibri" panose="020F0502020204030204" pitchFamily="34" charset="0"/>
              </a:rPr>
              <a:t>Awareness sessions with all employees</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kumimoji="0" lang="en-ZA" sz="4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Live demonstrations to all employees</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lang="en-ZA" sz="4400" dirty="0">
                <a:solidFill>
                  <a:prstClr val="black"/>
                </a:solidFill>
                <a:latin typeface="Arial" panose="020B0604020202020204" pitchFamily="34" charset="0"/>
                <a:ea typeface="Calibri" panose="020F0502020204030204" pitchFamily="34" charset="0"/>
              </a:rPr>
              <a:t>Testing at school – various cohorts</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kumimoji="0" lang="en-ZA" sz="4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2024 User-guide, FAQs</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lang="en-ZA" sz="4400" dirty="0">
                <a:solidFill>
                  <a:prstClr val="black"/>
                </a:solidFill>
                <a:latin typeface="Arial" panose="020B0604020202020204" pitchFamily="34" charset="0"/>
                <a:ea typeface="Calibri" panose="020F0502020204030204" pitchFamily="34" charset="0"/>
              </a:rPr>
              <a:t>Update of website</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kumimoji="0" lang="en-ZA" sz="4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Outreach plan</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lang="en-ZA" sz="4400" dirty="0">
                <a:solidFill>
                  <a:prstClr val="black"/>
                </a:solidFill>
                <a:latin typeface="Arial" panose="020B0604020202020204" pitchFamily="34" charset="0"/>
                <a:ea typeface="Calibri" panose="020F0502020204030204" pitchFamily="34" charset="0"/>
              </a:rPr>
              <a:t>Internal/ external communication plan</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kumimoji="0" lang="en-ZA" sz="4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Query management process</a:t>
            </a:r>
          </a:p>
        </p:txBody>
      </p:sp>
    </p:spTree>
    <p:extLst>
      <p:ext uri="{BB962C8B-B14F-4D97-AF65-F5344CB8AC3E}">
        <p14:creationId xmlns:p14="http://schemas.microsoft.com/office/powerpoint/2010/main" val="4155282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258102"/>
            <a:ext cx="18871659" cy="1938992"/>
          </a:xfrm>
          <a:prstGeom prst="rect">
            <a:avLst/>
          </a:prstGeom>
          <a:noFill/>
        </p:spPr>
        <p:txBody>
          <a:bodyPr wrap="square" rtlCol="0">
            <a:spAutoFit/>
          </a:bodyPr>
          <a:lstStyle/>
          <a:p>
            <a:pPr algn="l" defTabSz="1828800" hangingPunct="1"/>
            <a:r>
              <a:rPr lang="en-ZA" sz="6000" kern="1200" dirty="0">
                <a:solidFill>
                  <a:srgbClr val="D36C2D"/>
                </a:solidFill>
                <a:latin typeface="Arial Black" panose="020B0A04020102020204" pitchFamily="34" charset="0"/>
                <a:ea typeface="+mn-ea"/>
                <a:cs typeface="+mn-cs"/>
              </a:rPr>
              <a:t>2024 APPLICATION READINESS - TECHNOLOGY</a:t>
            </a: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6</a:t>
            </a:fld>
            <a:endParaRPr lang="en-US" kern="1200">
              <a:solidFill>
                <a:prstClr val="black">
                  <a:tint val="75000"/>
                </a:prstClr>
              </a:solidFill>
              <a:latin typeface="Calibri" panose="020F0502020204030204"/>
              <a:ea typeface="+mn-ea"/>
              <a:cs typeface="+mn-cs"/>
            </a:endParaRPr>
          </a:p>
        </p:txBody>
      </p:sp>
      <p:sp>
        <p:nvSpPr>
          <p:cNvPr id="9" name="TextBox 8">
            <a:extLst>
              <a:ext uri="{FF2B5EF4-FFF2-40B4-BE49-F238E27FC236}">
                <a16:creationId xmlns:a16="http://schemas.microsoft.com/office/drawing/2014/main" id="{A952085A-7359-D61D-18FB-B0E2DC5DAE64}"/>
              </a:ext>
            </a:extLst>
          </p:cNvPr>
          <p:cNvSpPr txBox="1"/>
          <p:nvPr/>
        </p:nvSpPr>
        <p:spPr>
          <a:xfrm>
            <a:off x="1848255" y="2846718"/>
            <a:ext cx="16435431" cy="10413043"/>
          </a:xfrm>
          <a:prstGeom prst="rect">
            <a:avLst/>
          </a:prstGeom>
          <a:noFill/>
        </p:spPr>
        <p:txBody>
          <a:bodyPr wrap="square">
            <a:spAutoFit/>
          </a:bodyPr>
          <a:lstStyle/>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kumimoji="0" lang="en-ZA" sz="36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Online application (Web/Mobile App) demonstration/s completed</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36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www.nsfas.org.za / download Mobile APP – active</a:t>
            </a:r>
          </a:p>
          <a:p>
            <a:pPr marR="0" lvl="0" algn="just" defTabSz="2438337" rtl="0" eaLnBrk="1" fontAlgn="auto" latinLnBrk="0" hangingPunct="0">
              <a:lnSpc>
                <a:spcPct val="150000"/>
              </a:lnSpc>
              <a:spcBef>
                <a:spcPts val="0"/>
              </a:spcBef>
              <a:spcAft>
                <a:spcPts val="1000"/>
              </a:spcAft>
              <a:buClrTx/>
              <a:buSzTx/>
              <a:tabLst/>
              <a:defRPr/>
            </a:pPr>
            <a:r>
              <a:rPr lang="en-ZA" sz="3600" dirty="0">
                <a:solidFill>
                  <a:prstClr val="black"/>
                </a:solidFill>
                <a:latin typeface="Arial" panose="020B0604020202020204" pitchFamily="34" charset="0"/>
                <a:ea typeface="Calibri" panose="020F0502020204030204" pitchFamily="34" charset="0"/>
              </a:rPr>
              <a:t>How to create a profile:</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36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Create profile icon – working</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36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Insert information  - working</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36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Upfront validation of ID number – working</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36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Creation of password – working</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36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Authentication : security questions working</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36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Forgot Password : reset working</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36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Restore account: working</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endParaRPr kumimoji="0" lang="en-ZA" sz="36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endParaRPr>
          </a:p>
        </p:txBody>
      </p:sp>
    </p:spTree>
    <p:extLst>
      <p:ext uri="{BB962C8B-B14F-4D97-AF65-F5344CB8AC3E}">
        <p14:creationId xmlns:p14="http://schemas.microsoft.com/office/powerpoint/2010/main" val="2484786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258102"/>
            <a:ext cx="18871659" cy="1938992"/>
          </a:xfrm>
          <a:prstGeom prst="rect">
            <a:avLst/>
          </a:prstGeom>
          <a:noFill/>
        </p:spPr>
        <p:txBody>
          <a:bodyPr wrap="square" rtlCol="0">
            <a:spAutoFit/>
          </a:bodyPr>
          <a:lstStyle/>
          <a:p>
            <a:pPr algn="l" defTabSz="1828800" hangingPunct="1"/>
            <a:r>
              <a:rPr lang="en-ZA" sz="6000" kern="1200" dirty="0">
                <a:solidFill>
                  <a:srgbClr val="D36C2D"/>
                </a:solidFill>
                <a:latin typeface="Arial Black" panose="020B0A04020102020204" pitchFamily="34" charset="0"/>
                <a:ea typeface="+mn-ea"/>
                <a:cs typeface="+mn-cs"/>
              </a:rPr>
              <a:t>2024 APPLICATION READINESS - TECHNOLOGY</a:t>
            </a: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7</a:t>
            </a:fld>
            <a:endParaRPr lang="en-US" kern="1200">
              <a:solidFill>
                <a:prstClr val="black">
                  <a:tint val="75000"/>
                </a:prstClr>
              </a:solidFill>
              <a:latin typeface="Calibri" panose="020F0502020204030204"/>
              <a:ea typeface="+mn-ea"/>
              <a:cs typeface="+mn-cs"/>
            </a:endParaRPr>
          </a:p>
        </p:txBody>
      </p:sp>
      <p:sp>
        <p:nvSpPr>
          <p:cNvPr id="9" name="TextBox 8">
            <a:extLst>
              <a:ext uri="{FF2B5EF4-FFF2-40B4-BE49-F238E27FC236}">
                <a16:creationId xmlns:a16="http://schemas.microsoft.com/office/drawing/2014/main" id="{A952085A-7359-D61D-18FB-B0E2DC5DAE64}"/>
              </a:ext>
            </a:extLst>
          </p:cNvPr>
          <p:cNvSpPr txBox="1"/>
          <p:nvPr/>
        </p:nvSpPr>
        <p:spPr>
          <a:xfrm>
            <a:off x="1848255" y="2846718"/>
            <a:ext cx="16435431" cy="11890371"/>
          </a:xfrm>
          <a:prstGeom prst="rect">
            <a:avLst/>
          </a:prstGeom>
          <a:noFill/>
        </p:spPr>
        <p:txBody>
          <a:bodyPr wrap="square">
            <a:spAutoFit/>
          </a:bodyPr>
          <a:lstStyle/>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endParaRPr lang="en-ZA" sz="3600" dirty="0">
              <a:solidFill>
                <a:prstClr val="black"/>
              </a:solidFill>
              <a:latin typeface="Arial" panose="020B0604020202020204" pitchFamily="34" charset="0"/>
              <a:ea typeface="Calibri" panose="020F0502020204030204" pitchFamily="34" charset="0"/>
            </a:endParaRP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lang="en-ZA" sz="4400" dirty="0">
                <a:solidFill>
                  <a:prstClr val="black"/>
                </a:solidFill>
                <a:latin typeface="Arial" panose="020B0604020202020204" pitchFamily="34" charset="0"/>
                <a:ea typeface="Calibri" panose="020F0502020204030204" pitchFamily="34" charset="0"/>
              </a:rPr>
              <a:t>Create profile successfully</a:t>
            </a:r>
          </a:p>
          <a:p>
            <a:pPr marR="0" lvl="0" algn="just" defTabSz="2438337" rtl="0" eaLnBrk="1" fontAlgn="auto" latinLnBrk="0" hangingPunct="0">
              <a:lnSpc>
                <a:spcPct val="150000"/>
              </a:lnSpc>
              <a:spcBef>
                <a:spcPts val="0"/>
              </a:spcBef>
              <a:spcAft>
                <a:spcPts val="1000"/>
              </a:spcAft>
              <a:buClrTx/>
              <a:buSzTx/>
              <a:tabLst/>
              <a:defRPr/>
            </a:pPr>
            <a:r>
              <a:rPr kumimoji="0" lang="en-ZA" sz="4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How to Apply:</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4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Dashboard – apply button visible</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4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Completion of personal and family information - working</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4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Download of Disability Annexure A form - working</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4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Upload of required documents (where applicable)</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4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Accept T&amp;Cs and NBA tick boxes working</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r>
              <a:rPr kumimoji="0" lang="en-ZA" sz="44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Reference number allocation working</a:t>
            </a:r>
          </a:p>
          <a:p>
            <a:pPr marR="0" lvl="0" algn="just" defTabSz="2438337" rtl="0" eaLnBrk="1" fontAlgn="auto" latinLnBrk="0" hangingPunct="0">
              <a:lnSpc>
                <a:spcPct val="150000"/>
              </a:lnSpc>
              <a:spcBef>
                <a:spcPts val="0"/>
              </a:spcBef>
              <a:spcAft>
                <a:spcPts val="1000"/>
              </a:spcAft>
              <a:buClrTx/>
              <a:buSzTx/>
              <a:tabLst/>
              <a:defRPr/>
            </a:pPr>
            <a:endParaRPr kumimoji="0" lang="en-ZA" sz="36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endParaRP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ü"/>
              <a:tabLst/>
              <a:defRPr/>
            </a:pPr>
            <a:endParaRPr kumimoji="0" lang="en-ZA" sz="36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endParaRPr>
          </a:p>
        </p:txBody>
      </p:sp>
    </p:spTree>
    <p:extLst>
      <p:ext uri="{BB962C8B-B14F-4D97-AF65-F5344CB8AC3E}">
        <p14:creationId xmlns:p14="http://schemas.microsoft.com/office/powerpoint/2010/main" val="379882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848255" y="1258102"/>
            <a:ext cx="18871659" cy="1015663"/>
          </a:xfrm>
          <a:prstGeom prst="rect">
            <a:avLst/>
          </a:prstGeom>
          <a:noFill/>
        </p:spPr>
        <p:txBody>
          <a:bodyPr wrap="square" rtlCol="0">
            <a:spAutoFit/>
          </a:bodyPr>
          <a:lstStyle/>
          <a:p>
            <a:pPr algn="l" defTabSz="1828800" hangingPunct="1"/>
            <a:r>
              <a:rPr lang="en-ZA" sz="6000" kern="1200" dirty="0">
                <a:solidFill>
                  <a:srgbClr val="D36C2D"/>
                </a:solidFill>
                <a:latin typeface="Arial Black" panose="020B0A04020102020204" pitchFamily="34" charset="0"/>
                <a:ea typeface="+mn-ea"/>
                <a:cs typeface="+mn-cs"/>
              </a:rPr>
              <a:t>2024 DISBURSEMENT</a:t>
            </a: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8</a:t>
            </a:fld>
            <a:endParaRPr lang="en-US" kern="1200">
              <a:solidFill>
                <a:prstClr val="black">
                  <a:tint val="75000"/>
                </a:prstClr>
              </a:solidFill>
              <a:latin typeface="Calibri" panose="020F0502020204030204"/>
              <a:ea typeface="+mn-ea"/>
              <a:cs typeface="+mn-cs"/>
            </a:endParaRPr>
          </a:p>
        </p:txBody>
      </p:sp>
      <p:sp>
        <p:nvSpPr>
          <p:cNvPr id="9" name="TextBox 8">
            <a:extLst>
              <a:ext uri="{FF2B5EF4-FFF2-40B4-BE49-F238E27FC236}">
                <a16:creationId xmlns:a16="http://schemas.microsoft.com/office/drawing/2014/main" id="{A952085A-7359-D61D-18FB-B0E2DC5DAE64}"/>
              </a:ext>
            </a:extLst>
          </p:cNvPr>
          <p:cNvSpPr txBox="1"/>
          <p:nvPr/>
        </p:nvSpPr>
        <p:spPr>
          <a:xfrm>
            <a:off x="1848255" y="2846718"/>
            <a:ext cx="16435431" cy="7116372"/>
          </a:xfrm>
          <a:prstGeom prst="rect">
            <a:avLst/>
          </a:prstGeom>
          <a:noFill/>
        </p:spPr>
        <p:txBody>
          <a:bodyPr wrap="square">
            <a:spAutoFit/>
          </a:bodyPr>
          <a:lstStyle/>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kumimoji="0" lang="en-ZA" sz="48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Upfront Payment to cover Tuition and  accommodation allowances (31 Jan 2024) </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kumimoji="0" lang="en-ZA" sz="48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TVET disbursement for February bi- weekly </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kumimoji="0" lang="en-ZA" sz="48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TVET payments 25th of each month </a:t>
            </a: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kumimoji="0" lang="en-ZA" sz="48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University Payment </a:t>
            </a:r>
            <a:r>
              <a:rPr lang="en-ZA" sz="4800" dirty="0">
                <a:solidFill>
                  <a:prstClr val="black"/>
                </a:solidFill>
                <a:latin typeface="Arial" panose="020B0604020202020204" pitchFamily="34" charset="0"/>
                <a:ea typeface="Calibri" panose="020F0502020204030204" pitchFamily="34" charset="0"/>
              </a:rPr>
              <a:t>last day of the month</a:t>
            </a:r>
            <a:endParaRPr kumimoji="0" lang="en-ZA" sz="48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endParaRPr>
          </a:p>
          <a:p>
            <a:pPr marL="571500" marR="0" lvl="0" indent="-571500" algn="just" defTabSz="2438337" rtl="0" eaLnBrk="1" fontAlgn="auto" latinLnBrk="0" hangingPunct="0">
              <a:lnSpc>
                <a:spcPct val="150000"/>
              </a:lnSpc>
              <a:spcBef>
                <a:spcPts val="0"/>
              </a:spcBef>
              <a:spcAft>
                <a:spcPts val="1000"/>
              </a:spcAft>
              <a:buClrTx/>
              <a:buSzTx/>
              <a:buFont typeface="Wingdings" panose="05000000000000000000" pitchFamily="2" charset="2"/>
              <a:buChar char="q"/>
              <a:tabLst/>
              <a:defRPr/>
            </a:pPr>
            <a:r>
              <a:rPr kumimoji="0" lang="en-ZA" sz="4800" b="0"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sym typeface="Helvetica Neue"/>
              </a:rPr>
              <a:t>Feb- March ( bi- weekly payment)</a:t>
            </a:r>
          </a:p>
        </p:txBody>
      </p:sp>
    </p:spTree>
    <p:extLst>
      <p:ext uri="{BB962C8B-B14F-4D97-AF65-F5344CB8AC3E}">
        <p14:creationId xmlns:p14="http://schemas.microsoft.com/office/powerpoint/2010/main" val="2685023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018608" cy="13716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defTabSz="1828800" hangingPunct="1"/>
            <a:endParaRPr lang="en-US" sz="3600" kern="1200"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1906621" y="2704289"/>
            <a:ext cx="19542351" cy="6740307"/>
          </a:xfrm>
          <a:prstGeom prst="rect">
            <a:avLst/>
          </a:prstGeom>
          <a:noFill/>
        </p:spPr>
        <p:txBody>
          <a:bodyPr wrap="square" rtlCol="0">
            <a:spAutoFit/>
          </a:bodyPr>
          <a:lstStyle/>
          <a:p>
            <a:pPr algn="l" defTabSz="1828800" hangingPunct="1"/>
            <a:r>
              <a:rPr lang="en-ZA" sz="14400" kern="1200" dirty="0">
                <a:solidFill>
                  <a:srgbClr val="D36C2D"/>
                </a:solidFill>
                <a:latin typeface="Arial Black" panose="020B0A04020102020204" pitchFamily="34" charset="0"/>
                <a:ea typeface="+mn-ea"/>
                <a:cs typeface="+mn-cs"/>
              </a:rPr>
              <a:t>	PROGRESS IN 	RESOLVING 				  APPEALS</a:t>
            </a:r>
            <a:endParaRPr lang="en-US" sz="14400" kern="1200" dirty="0">
              <a:solidFill>
                <a:srgbClr val="D36C2D"/>
              </a:solidFill>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22272103" y="773741"/>
            <a:ext cx="1746506" cy="968722"/>
          </a:xfrm>
          <a:prstGeom prst="rect">
            <a:avLst/>
          </a:prstGeom>
        </p:spPr>
      </p:pic>
      <p:sp>
        <p:nvSpPr>
          <p:cNvPr id="5" name="Slide Number Placeholder 4">
            <a:extLst>
              <a:ext uri="{FF2B5EF4-FFF2-40B4-BE49-F238E27FC236}">
                <a16:creationId xmlns:a16="http://schemas.microsoft.com/office/drawing/2014/main" id="{6A5A53F5-57B3-44D1-9280-AD4D1EA06577}"/>
              </a:ext>
            </a:extLst>
          </p:cNvPr>
          <p:cNvSpPr>
            <a:spLocks noGrp="1"/>
          </p:cNvSpPr>
          <p:nvPr>
            <p:ph type="sldNum" sz="quarter" idx="12"/>
          </p:nvPr>
        </p:nvSpPr>
        <p:spPr/>
        <p:txBody>
          <a:bodyPr/>
          <a:lstStyle/>
          <a:p>
            <a:pPr defTabSz="1828800" hangingPunct="1"/>
            <a:fld id="{8F0CBCDC-4CDF-4B64-89A5-4D33084E5045}" type="slidenum">
              <a:rPr lang="en-US" kern="1200">
                <a:solidFill>
                  <a:prstClr val="black">
                    <a:tint val="75000"/>
                  </a:prstClr>
                </a:solidFill>
                <a:latin typeface="Calibri" panose="020F0502020204030204"/>
                <a:ea typeface="+mn-ea"/>
                <a:cs typeface="+mn-cs"/>
              </a:rPr>
              <a:pPr defTabSz="1828800" hangingPunct="1"/>
              <a:t>9</a:t>
            </a:fld>
            <a:endParaRPr lang="en-US" kern="120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3954103879"/>
      </p:ext>
    </p:extLst>
  </p:cSld>
  <p:clrMapOvr>
    <a:masterClrMapping/>
  </p:clrMapOvr>
</p:sld>
</file>

<file path=ppt/theme/theme1.xml><?xml version="1.0" encoding="utf-8"?>
<a:theme xmlns:a="http://schemas.openxmlformats.org/drawingml/2006/main" name="Voodoo Powerpoint Template">
  <a:themeElements>
    <a:clrScheme name="NSFAS">
      <a:dk1>
        <a:sysClr val="windowText" lastClr="000000"/>
      </a:dk1>
      <a:lt1>
        <a:sysClr val="window" lastClr="FFFFFF"/>
      </a:lt1>
      <a:dk2>
        <a:srgbClr val="4E3B30"/>
      </a:dk2>
      <a:lt2>
        <a:srgbClr val="F2F2F2"/>
      </a:lt2>
      <a:accent1>
        <a:srgbClr val="F0A22E"/>
      </a:accent1>
      <a:accent2>
        <a:srgbClr val="AD1F1F"/>
      </a:accent2>
      <a:accent3>
        <a:srgbClr val="FF9900"/>
      </a:accent3>
      <a:accent4>
        <a:srgbClr val="A5A5A5"/>
      </a:accent4>
      <a:accent5>
        <a:srgbClr val="3F3F3F"/>
      </a:accent5>
      <a:accent6>
        <a:srgbClr val="C17529"/>
      </a:accent6>
      <a:hlink>
        <a:srgbClr val="AD1F1F"/>
      </a:hlink>
      <a:folHlink>
        <a:srgbClr val="FFC42F"/>
      </a:folHlink>
    </a:clrScheme>
    <a:fontScheme name="Montserrat_OpenSans">
      <a:majorFont>
        <a:latin typeface="Montserrat-Bold"/>
        <a:ea typeface=""/>
        <a:cs typeface=""/>
      </a:majorFont>
      <a:minorFont>
        <a:latin typeface="Open Sans"/>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36000" rIns="216000" bIns="36000" rtlCol="0">
        <a:spAutoFit/>
      </a:bodyPr>
      <a:lstStyle>
        <a:defPPr>
          <a:lnSpc>
            <a:spcPct val="130000"/>
          </a:lnSpc>
          <a:spcBef>
            <a:spcPts val="1000"/>
          </a:spcBef>
          <a:defRPr sz="1400" b="1" dirty="0" smtClean="0"/>
        </a:defPPr>
      </a:lstStyle>
    </a:txDef>
  </a:objectDefaults>
  <a:extraClrSchemeLst/>
  <a:extLst>
    <a:ext uri="{05A4C25C-085E-4340-85A3-A5531E510DB2}">
      <thm15:themeFamily xmlns:thm15="http://schemas.microsoft.com/office/thememl/2012/main" name="B&amp;D-Powerpoint Template_16x9" id="{D6003E70-2833-4847-828A-A182BBF6C8FF}" vid="{85D7DE89-D8E2-D743-952C-ED1FA0F184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Voodoo Powerpoint Template">
  <a:themeElements>
    <a:clrScheme name="NSFAS">
      <a:dk1>
        <a:sysClr val="windowText" lastClr="000000"/>
      </a:dk1>
      <a:lt1>
        <a:sysClr val="window" lastClr="FFFFFF"/>
      </a:lt1>
      <a:dk2>
        <a:srgbClr val="4E3B30"/>
      </a:dk2>
      <a:lt2>
        <a:srgbClr val="F2F2F2"/>
      </a:lt2>
      <a:accent1>
        <a:srgbClr val="F0A22E"/>
      </a:accent1>
      <a:accent2>
        <a:srgbClr val="AD1F1F"/>
      </a:accent2>
      <a:accent3>
        <a:srgbClr val="FF9900"/>
      </a:accent3>
      <a:accent4>
        <a:srgbClr val="A5A5A5"/>
      </a:accent4>
      <a:accent5>
        <a:srgbClr val="3F3F3F"/>
      </a:accent5>
      <a:accent6>
        <a:srgbClr val="C17529"/>
      </a:accent6>
      <a:hlink>
        <a:srgbClr val="AD1F1F"/>
      </a:hlink>
      <a:folHlink>
        <a:srgbClr val="FFC42F"/>
      </a:folHlink>
    </a:clrScheme>
    <a:fontScheme name="Montserrat_OpenSans">
      <a:majorFont>
        <a:latin typeface="Montserrat-Bold"/>
        <a:ea typeface=""/>
        <a:cs typeface=""/>
      </a:majorFont>
      <a:minorFont>
        <a:latin typeface="Open Sans"/>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36000" rIns="216000" bIns="36000" rtlCol="0">
        <a:spAutoFit/>
      </a:bodyPr>
      <a:lstStyle>
        <a:defPPr>
          <a:lnSpc>
            <a:spcPct val="130000"/>
          </a:lnSpc>
          <a:spcBef>
            <a:spcPts val="1000"/>
          </a:spcBef>
          <a:defRPr sz="1400" b="1" dirty="0" smtClean="0"/>
        </a:defPPr>
      </a:lstStyle>
    </a:txDef>
  </a:objectDefaults>
  <a:extraClrSchemeLst/>
  <a:extLst>
    <a:ext uri="{05A4C25C-085E-4340-85A3-A5531E510DB2}">
      <thm15:themeFamily xmlns:thm15="http://schemas.microsoft.com/office/thememl/2012/main" name="B&amp;D-Powerpoint Template_16x9" id="{D6003E70-2833-4847-828A-A182BBF6C8FF}" vid="{85D7DE89-D8E2-D743-952C-ED1FA0F18479}"/>
    </a:ext>
  </a:extLst>
</a:theme>
</file>

<file path=ppt/theme/theme4.xml><?xml version="1.0" encoding="utf-8"?>
<a:theme xmlns:a="http://schemas.openxmlformats.org/drawingml/2006/main"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E625E43823140B2908D3C737E09BD" ma:contentTypeVersion="15" ma:contentTypeDescription="Create a new document." ma:contentTypeScope="" ma:versionID="cab840aafd4edeb895f288820bc2f030">
  <xsd:schema xmlns:xsd="http://www.w3.org/2001/XMLSchema" xmlns:xs="http://www.w3.org/2001/XMLSchema" xmlns:p="http://schemas.microsoft.com/office/2006/metadata/properties" xmlns:ns3="1b5380a0-030b-42e4-bfad-a6f3743c1b2a" xmlns:ns4="9cf25abd-7047-49d4-8133-18183e21d687" targetNamespace="http://schemas.microsoft.com/office/2006/metadata/properties" ma:root="true" ma:fieldsID="872a93bfdd58e99b62c93885257b1728" ns3:_="" ns4:_="">
    <xsd:import namespace="1b5380a0-030b-42e4-bfad-a6f3743c1b2a"/>
    <xsd:import namespace="9cf25abd-7047-49d4-8133-18183e21d6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5380a0-030b-42e4-bfad-a6f3743c1b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cf25abd-7047-49d4-8133-18183e21d6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b5380a0-030b-42e4-bfad-a6f3743c1b2a" xsi:nil="true"/>
  </documentManagement>
</p:properties>
</file>

<file path=customXml/itemProps1.xml><?xml version="1.0" encoding="utf-8"?>
<ds:datastoreItem xmlns:ds="http://schemas.openxmlformats.org/officeDocument/2006/customXml" ds:itemID="{CF3D7649-1CFC-48AF-88E1-37146750BE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5380a0-030b-42e4-bfad-a6f3743c1b2a"/>
    <ds:schemaRef ds:uri="9cf25abd-7047-49d4-8133-18183e21d6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A26D84-6C11-42AE-8269-C520BB860FE0}">
  <ds:schemaRefs>
    <ds:schemaRef ds:uri="http://schemas.microsoft.com/sharepoint/v3/contenttype/forms"/>
  </ds:schemaRefs>
</ds:datastoreItem>
</file>

<file path=customXml/itemProps3.xml><?xml version="1.0" encoding="utf-8"?>
<ds:datastoreItem xmlns:ds="http://schemas.openxmlformats.org/officeDocument/2006/customXml" ds:itemID="{428EBF62-54E2-4A3B-9951-6AA241703806}">
  <ds:schemaRefs>
    <ds:schemaRef ds:uri="http://schemas.microsoft.com/office/2006/metadata/properties"/>
    <ds:schemaRef ds:uri="http://purl.org/dc/dcmitype/"/>
    <ds:schemaRef ds:uri="http://purl.org/dc/elements/1.1/"/>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9cf25abd-7047-49d4-8133-18183e21d687"/>
    <ds:schemaRef ds:uri="1b5380a0-030b-42e4-bfad-a6f3743c1b2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8373</TotalTime>
  <Words>2286</Words>
  <Application>Microsoft Office PowerPoint</Application>
  <PresentationFormat>Custom</PresentationFormat>
  <Paragraphs>609</Paragraphs>
  <Slides>35</Slides>
  <Notes>0</Notes>
  <HiddenSlides>0</HiddenSlides>
  <MMClips>0</MMClips>
  <ScaleCrop>false</ScaleCrop>
  <HeadingPairs>
    <vt:vector size="8" baseType="variant">
      <vt:variant>
        <vt:lpstr>Fonts Used</vt:lpstr>
      </vt:variant>
      <vt:variant>
        <vt:i4>12</vt:i4>
      </vt:variant>
      <vt:variant>
        <vt:lpstr>Theme</vt:lpstr>
      </vt:variant>
      <vt:variant>
        <vt:i4>3</vt:i4>
      </vt:variant>
      <vt:variant>
        <vt:lpstr>Embedded OLE Servers</vt:lpstr>
      </vt:variant>
      <vt:variant>
        <vt:i4>1</vt:i4>
      </vt:variant>
      <vt:variant>
        <vt:lpstr>Slide Titles</vt:lpstr>
      </vt:variant>
      <vt:variant>
        <vt:i4>35</vt:i4>
      </vt:variant>
    </vt:vector>
  </HeadingPairs>
  <TitlesOfParts>
    <vt:vector size="51" baseType="lpstr">
      <vt:lpstr>Aptos</vt:lpstr>
      <vt:lpstr>Arial</vt:lpstr>
      <vt:lpstr>Arial Black</vt:lpstr>
      <vt:lpstr>Calibri</vt:lpstr>
      <vt:lpstr>Calibri Light</vt:lpstr>
      <vt:lpstr>Helvetica Neue</vt:lpstr>
      <vt:lpstr>Montserrat</vt:lpstr>
      <vt:lpstr>Montserrat-Bold</vt:lpstr>
      <vt:lpstr>Open Sans</vt:lpstr>
      <vt:lpstr>Open Sans Semibold</vt:lpstr>
      <vt:lpstr>Public Sans</vt:lpstr>
      <vt:lpstr>Wingdings</vt:lpstr>
      <vt:lpstr>Voodoo Powerpoint Template</vt:lpstr>
      <vt:lpstr>Office Theme</vt:lpstr>
      <vt:lpstr>1_Voodoo Powerpoint Template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NSFAS MOBILE APP</dc:title>
  <dc:creator>Funeka Borland - BCX</dc:creator>
  <cp:lastModifiedBy>Anele Kabingesi</cp:lastModifiedBy>
  <cp:revision>38</cp:revision>
  <cp:lastPrinted>2023-10-03T11:19:57Z</cp:lastPrinted>
  <dcterms:modified xsi:type="dcterms:W3CDTF">2023-11-28T08:53:44Z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5072002-a2e1-43ef-b310-49224fc9f3a2_Enabled">
    <vt:lpwstr>true</vt:lpwstr>
  </property>
  <property fmtid="{D5CDD505-2E9C-101B-9397-08002B2CF9AE}" pid="3" name="MSIP_Label_05072002-a2e1-43ef-b310-49224fc9f3a2_SetDate">
    <vt:lpwstr>2022-06-25T16:33:17Z</vt:lpwstr>
  </property>
  <property fmtid="{D5CDD505-2E9C-101B-9397-08002B2CF9AE}" pid="4" name="MSIP_Label_05072002-a2e1-43ef-b310-49224fc9f3a2_Method">
    <vt:lpwstr>Standard</vt:lpwstr>
  </property>
  <property fmtid="{D5CDD505-2E9C-101B-9397-08002B2CF9AE}" pid="5" name="MSIP_Label_05072002-a2e1-43ef-b310-49224fc9f3a2_Name">
    <vt:lpwstr>05072002-a2e1-43ef-b310-49224fc9f3a2</vt:lpwstr>
  </property>
  <property fmtid="{D5CDD505-2E9C-101B-9397-08002B2CF9AE}" pid="6" name="MSIP_Label_05072002-a2e1-43ef-b310-49224fc9f3a2_SiteId">
    <vt:lpwstr>32acc968-ee0c-4a4b-a2a2-f578609a3785</vt:lpwstr>
  </property>
  <property fmtid="{D5CDD505-2E9C-101B-9397-08002B2CF9AE}" pid="7" name="MSIP_Label_05072002-a2e1-43ef-b310-49224fc9f3a2_ActionId">
    <vt:lpwstr>3a5e242a-86e8-4263-bc8f-59f0f1cd1164</vt:lpwstr>
  </property>
  <property fmtid="{D5CDD505-2E9C-101B-9397-08002B2CF9AE}" pid="8" name="MSIP_Label_05072002-a2e1-43ef-b310-49224fc9f3a2_ContentBits">
    <vt:lpwstr>0</vt:lpwstr>
  </property>
  <property fmtid="{D5CDD505-2E9C-101B-9397-08002B2CF9AE}" pid="9" name="ContentTypeId">
    <vt:lpwstr>0x010100425E625E43823140B2908D3C737E09BD</vt:lpwstr>
  </property>
</Properties>
</file>